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296" r:id="rId2"/>
    <p:sldId id="256" r:id="rId3"/>
    <p:sldId id="258" r:id="rId4"/>
    <p:sldId id="259" r:id="rId5"/>
    <p:sldId id="260" r:id="rId6"/>
    <p:sldId id="266" r:id="rId7"/>
    <p:sldId id="262" r:id="rId8"/>
    <p:sldId id="267" r:id="rId9"/>
    <p:sldId id="263" r:id="rId10"/>
    <p:sldId id="265" r:id="rId11"/>
    <p:sldId id="269" r:id="rId12"/>
    <p:sldId id="270" r:id="rId13"/>
    <p:sldId id="264" r:id="rId14"/>
    <p:sldId id="272" r:id="rId15"/>
    <p:sldId id="268"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10" r:id="rId52"/>
    <p:sldId id="311" r:id="rId53"/>
    <p:sldId id="295"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5" d="100"/>
          <a:sy n="65" d="100"/>
        </p:scale>
        <p:origin x="1320" y="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8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3701553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6902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127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06133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01382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90520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18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14715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5801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010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CAD085-E8A6-8845-BD4E-CB4CCA059FC4}" type="datetimeFigureOut">
              <a:rPr lang="en-US" smtClean="0"/>
              <a:t>10/2/2025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55696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t>10/2/2025</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349537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70857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t>10/2/2025</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879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universe.roboflow.com/syed-mahadhi-zs2u7/fire-8klur/datas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AE50B0-13DA-4BA3-F4A9-DC066111BFF2}"/>
              </a:ext>
            </a:extLst>
          </p:cNvPr>
          <p:cNvPicPr>
            <a:picLocks noChangeAspect="1"/>
          </p:cNvPicPr>
          <p:nvPr/>
        </p:nvPicPr>
        <p:blipFill rotWithShape="1">
          <a:blip r:embed="rId2"/>
          <a:srcRect l="1728"/>
          <a:stretch/>
        </p:blipFill>
        <p:spPr>
          <a:xfrm>
            <a:off x="0" y="228783"/>
            <a:ext cx="9144000" cy="1598249"/>
          </a:xfrm>
          <a:prstGeom prst="rect">
            <a:avLst/>
          </a:prstGeom>
        </p:spPr>
      </p:pic>
      <p:sp>
        <p:nvSpPr>
          <p:cNvPr id="3" name="Rectangle 1">
            <a:extLst>
              <a:ext uri="{FF2B5EF4-FFF2-40B4-BE49-F238E27FC236}">
                <a16:creationId xmlns:a16="http://schemas.microsoft.com/office/drawing/2014/main" id="{9BEB8A8F-AD09-DA2A-6FB5-5DFB98314CD0}"/>
              </a:ext>
            </a:extLst>
          </p:cNvPr>
          <p:cNvSpPr>
            <a:spLocks noChangeArrowheads="1"/>
          </p:cNvSpPr>
          <p:nvPr/>
        </p:nvSpPr>
        <p:spPr bwMode="auto">
          <a:xfrm>
            <a:off x="264406" y="8446"/>
            <a:ext cx="8637224" cy="799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br>
              <a:rPr lang="en-US" altLang="en-US" sz="2800" dirty="0">
                <a:latin typeface="Bahnschrift SemiBold Condensed" panose="020B0502040204020203" pitchFamily="34" charset="0"/>
              </a:rPr>
            </a:br>
            <a:br>
              <a:rPr lang="en-US" altLang="en-US" sz="2800" b="1" dirty="0">
                <a:latin typeface="Cambria" panose="02040503050406030204" pitchFamily="18" charset="0"/>
                <a:ea typeface="Cambria" panose="02040503050406030204" pitchFamily="18" charset="0"/>
                <a:cs typeface="Cambria" panose="02040503050406030204" pitchFamily="18" charset="0"/>
              </a:rPr>
            </a:br>
            <a:br>
              <a:rPr lang="en-US" altLang="en-US" sz="2800" b="1" dirty="0">
                <a:latin typeface="Cambria" panose="02040503050406030204" pitchFamily="18" charset="0"/>
                <a:ea typeface="Cambria" panose="02040503050406030204" pitchFamily="18" charset="0"/>
                <a:cs typeface="Cambria" panose="02040503050406030204" pitchFamily="18" charset="0"/>
              </a:rPr>
            </a:br>
            <a:endParaRPr lang="en-US" altLang="en-US" sz="2800" b="1" dirty="0">
              <a:latin typeface="Cambria" panose="02040503050406030204" pitchFamily="18" charset="0"/>
              <a:ea typeface="Cambria" panose="02040503050406030204" pitchFamily="18" charset="0"/>
              <a:cs typeface="Cambria" panose="02040503050406030204" pitchFamily="18" charset="0"/>
            </a:endParaRPr>
          </a:p>
          <a:p>
            <a:pPr eaLnBrk="1" hangingPunct="1"/>
            <a:r>
              <a:rPr lang="en-US" altLang="en-US" sz="2800" b="1" dirty="0">
                <a:latin typeface="Times New Roman" panose="02020603050405020304" pitchFamily="18" charset="0"/>
                <a:ea typeface="Cambria" panose="02040503050406030204" pitchFamily="18" charset="0"/>
                <a:cs typeface="Times New Roman" panose="02020603050405020304" pitchFamily="18" charset="0"/>
              </a:rPr>
              <a:t>MODULE TITLE:</a:t>
            </a:r>
            <a:r>
              <a:rPr lang="en-US" altLang="en-US" sz="2800" dirty="0">
                <a:latin typeface="Times New Roman" panose="02020603050405020304" pitchFamily="18" charset="0"/>
                <a:ea typeface="Cambria" panose="02040503050406030204" pitchFamily="18" charset="0"/>
                <a:cs typeface="Times New Roman" panose="02020603050405020304" pitchFamily="18" charset="0"/>
              </a:rPr>
              <a:t> MACHINE LEARNING</a:t>
            </a:r>
          </a:p>
          <a:p>
            <a:r>
              <a:rPr lang="en-US" altLang="en-US" sz="2800" b="1" dirty="0">
                <a:latin typeface="Times New Roman" panose="02020603050405020304" pitchFamily="18" charset="0"/>
                <a:ea typeface="Cambria" panose="02040503050406030204" pitchFamily="18" charset="0"/>
                <a:cs typeface="Times New Roman" panose="02020603050405020304" pitchFamily="18" charset="0"/>
              </a:rPr>
              <a:t>MODULE CODE:</a:t>
            </a:r>
            <a:r>
              <a:rPr lang="en-US" altLang="en-US" sz="2800" dirty="0">
                <a:latin typeface="Times New Roman" panose="02020603050405020304" pitchFamily="18" charset="0"/>
                <a:ea typeface="Cambria" panose="02040503050406030204" pitchFamily="18" charset="0"/>
                <a:cs typeface="Times New Roman" panose="02020603050405020304" pitchFamily="18" charset="0"/>
              </a:rPr>
              <a:t> GENML801 </a:t>
            </a:r>
          </a:p>
          <a:p>
            <a:pPr eaLnBrk="1" hangingPunct="1"/>
            <a:r>
              <a:rPr lang="en-US" altLang="en-US" sz="2800" b="1" dirty="0">
                <a:latin typeface="Times New Roman" panose="02020603050405020304" pitchFamily="18" charset="0"/>
                <a:ea typeface="Cambria" panose="02040503050406030204" pitchFamily="18" charset="0"/>
                <a:cs typeface="Times New Roman" panose="02020603050405020304" pitchFamily="18" charset="0"/>
              </a:rPr>
              <a:t>RQF LEVEL: </a:t>
            </a:r>
            <a:r>
              <a:rPr lang="en-US" altLang="en-US" sz="2800" dirty="0">
                <a:latin typeface="Times New Roman" panose="02020603050405020304" pitchFamily="18" charset="0"/>
                <a:ea typeface="Cambria" panose="02040503050406030204" pitchFamily="18" charset="0"/>
                <a:cs typeface="Times New Roman" panose="02020603050405020304" pitchFamily="18" charset="0"/>
              </a:rPr>
              <a:t>8</a:t>
            </a:r>
          </a:p>
          <a:p>
            <a:pPr eaLnBrk="1" hangingPunct="1"/>
            <a:r>
              <a:rPr lang="en-US" altLang="en-US" sz="2800" b="1" dirty="0">
                <a:latin typeface="Times New Roman" panose="02020603050405020304" pitchFamily="18" charset="0"/>
                <a:ea typeface="Cambria" panose="02040503050406030204" pitchFamily="18" charset="0"/>
                <a:cs typeface="Times New Roman" panose="02020603050405020304" pitchFamily="18" charset="0"/>
              </a:rPr>
              <a:t>DEPARTMENT: </a:t>
            </a:r>
            <a:r>
              <a:rPr lang="en-US" altLang="en-US" sz="2800" dirty="0">
                <a:latin typeface="Times New Roman" panose="02020603050405020304" pitchFamily="18" charset="0"/>
                <a:ea typeface="Cambria" panose="02040503050406030204" pitchFamily="18" charset="0"/>
                <a:cs typeface="Times New Roman" panose="02020603050405020304" pitchFamily="18" charset="0"/>
              </a:rPr>
              <a:t>ETT</a:t>
            </a:r>
          </a:p>
          <a:p>
            <a:pPr eaLnBrk="1" hangingPunct="1"/>
            <a:r>
              <a:rPr lang="en-US" altLang="en-US" sz="2800" b="1" dirty="0">
                <a:latin typeface="Times New Roman" panose="02020603050405020304" pitchFamily="18" charset="0"/>
                <a:ea typeface="Cambria" panose="02040503050406030204" pitchFamily="18" charset="0"/>
                <a:cs typeface="Times New Roman" panose="02020603050405020304" pitchFamily="18" charset="0"/>
              </a:rPr>
              <a:t>PROGRAM: </a:t>
            </a:r>
            <a:r>
              <a:rPr lang="en-US" altLang="en-US" sz="2800" dirty="0">
                <a:latin typeface="Times New Roman" panose="02020603050405020304" pitchFamily="18" charset="0"/>
                <a:ea typeface="Cambria" panose="02040503050406030204" pitchFamily="18" charset="0"/>
                <a:cs typeface="Times New Roman" panose="02020603050405020304" pitchFamily="18" charset="0"/>
              </a:rPr>
              <a:t>Electrical and Electronics Engineering</a:t>
            </a:r>
          </a:p>
          <a:p>
            <a:pPr eaLnBrk="1" hangingPunct="1"/>
            <a:r>
              <a:rPr lang="en-US" altLang="en-US" sz="2800" b="1" dirty="0">
                <a:latin typeface="Times New Roman" panose="02020603050405020304" pitchFamily="18" charset="0"/>
                <a:ea typeface="Cambria" panose="02040503050406030204" pitchFamily="18" charset="0"/>
                <a:cs typeface="Times New Roman" panose="02020603050405020304" pitchFamily="18" charset="0"/>
              </a:rPr>
              <a:t>Competence: </a:t>
            </a:r>
            <a:r>
              <a:rPr lang="en-US" altLang="en-US" sz="2800" dirty="0">
                <a:latin typeface="Times New Roman" panose="02020603050405020304" pitchFamily="18" charset="0"/>
                <a:ea typeface="Cambria" panose="02040503050406030204" pitchFamily="18" charset="0"/>
                <a:cs typeface="Times New Roman" panose="02020603050405020304" pitchFamily="18" charset="0"/>
              </a:rPr>
              <a:t>Apply Machine Learning Technology</a:t>
            </a:r>
          </a:p>
          <a:p>
            <a:pPr eaLnBrk="1" hangingPunct="1"/>
            <a:endParaRPr lang="en-US" altLang="en-US" sz="2800" b="1" dirty="0">
              <a:latin typeface="Times New Roman" panose="02020603050405020304" pitchFamily="18" charset="0"/>
              <a:ea typeface="Cambria" panose="02040503050406030204" pitchFamily="18" charset="0"/>
              <a:cs typeface="Times New Roman" panose="02020603050405020304" pitchFamily="18" charset="0"/>
            </a:endParaRPr>
          </a:p>
          <a:p>
            <a:pPr eaLnBrk="1" hangingPunct="1"/>
            <a:r>
              <a:rPr lang="en-US" altLang="en-US" sz="2800" b="1" dirty="0">
                <a:latin typeface="Times New Roman" panose="02020603050405020304" pitchFamily="18" charset="0"/>
                <a:ea typeface="Cambria" panose="02040503050406030204" pitchFamily="18" charset="0"/>
                <a:cs typeface="Times New Roman" panose="02020603050405020304" pitchFamily="18" charset="0"/>
              </a:rPr>
              <a:t>Module leader: </a:t>
            </a:r>
            <a:r>
              <a:rPr lang="en-US" altLang="en-US" sz="2800" dirty="0">
                <a:latin typeface="Times New Roman" panose="02020603050405020304" pitchFamily="18" charset="0"/>
                <a:ea typeface="Cambria" panose="02040503050406030204" pitchFamily="18" charset="0"/>
                <a:cs typeface="Times New Roman" panose="02020603050405020304" pitchFamily="18" charset="0"/>
              </a:rPr>
              <a:t>MUKAMANA Florentine </a:t>
            </a:r>
          </a:p>
          <a:p>
            <a:pPr eaLnBrk="1" hangingPunct="1"/>
            <a:r>
              <a:rPr lang="en-US" altLang="en-US" sz="2800" b="1" dirty="0">
                <a:ea typeface="Cambria" panose="02040503050406030204" pitchFamily="18" charset="0"/>
                <a:cs typeface="Cambria" panose="02040503050406030204" pitchFamily="18" charset="0"/>
              </a:rPr>
              <a:t>                             </a:t>
            </a:r>
            <a:endParaRPr lang="en-US" altLang="en-US" sz="2800" dirty="0">
              <a:ea typeface="Cambria" panose="02040503050406030204" pitchFamily="18" charset="0"/>
              <a:cs typeface="Cambria" panose="02040503050406030204" pitchFamily="18" charset="0"/>
            </a:endParaRPr>
          </a:p>
          <a:p>
            <a:pPr algn="ctr" eaLnBrk="1" hangingPunct="1">
              <a:lnSpc>
                <a:spcPct val="200000"/>
              </a:lnSpc>
            </a:pPr>
            <a:r>
              <a:rPr lang="en-US" altLang="en-US" sz="2800" dirty="0"/>
              <a:t>                                                      </a:t>
            </a:r>
            <a:r>
              <a:rPr lang="en-US" altLang="en-US" sz="2800" b="1" dirty="0"/>
              <a:t>ACADEMIC Year: 2025-2026</a:t>
            </a:r>
            <a:br>
              <a:rPr lang="en-US" altLang="en-US" sz="2800" dirty="0"/>
            </a:br>
            <a:br>
              <a:rPr lang="en-US" altLang="en-US" sz="2800" dirty="0"/>
            </a:br>
            <a:endParaRPr lang="en-US" altLang="en-US" sz="2200" dirty="0"/>
          </a:p>
        </p:txBody>
      </p:sp>
    </p:spTree>
    <p:extLst>
      <p:ext uri="{BB962C8B-B14F-4D97-AF65-F5344CB8AC3E}">
        <p14:creationId xmlns:p14="http://schemas.microsoft.com/office/powerpoint/2010/main" val="809123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18653"/>
            <a:ext cx="7543800" cy="1197534"/>
          </a:xfrm>
        </p:spPr>
        <p:txBody>
          <a:bodyPr>
            <a:normAutofit fontScale="90000"/>
          </a:bodyPr>
          <a:lstStyle/>
          <a:p>
            <a:pPr algn="ctr"/>
            <a:r>
              <a:rPr lang="en-US" b="1" dirty="0">
                <a:solidFill>
                  <a:schemeClr val="tx1"/>
                </a:solidFill>
                <a:latin typeface="Times New Roman" panose="02020603050405020304" pitchFamily="18" charset="0"/>
                <a:cs typeface="Times New Roman" panose="02020603050405020304" pitchFamily="18" charset="0"/>
              </a:rPr>
              <a:t>Exploratory Data Analysis (EDA)</a:t>
            </a:r>
            <a:br>
              <a:rPr lang="en-US" dirty="0"/>
            </a:br>
            <a:endParaRPr dirty="0"/>
          </a:p>
        </p:txBody>
      </p:sp>
      <p:sp>
        <p:nvSpPr>
          <p:cNvPr id="3" name="Content Placeholder 2"/>
          <p:cNvSpPr>
            <a:spLocks noGrp="1"/>
          </p:cNvSpPr>
          <p:nvPr>
            <p:ph idx="1"/>
          </p:nvPr>
        </p:nvSpPr>
        <p:spPr>
          <a:xfrm>
            <a:off x="822959" y="1872867"/>
            <a:ext cx="7543801" cy="5144877"/>
          </a:xfrm>
        </p:spPr>
        <p:txBody>
          <a:bodyPr>
            <a:normAutofit/>
          </a:bodyPr>
          <a:lstStyle/>
          <a:p>
            <a:pPr algn="just"/>
            <a:r>
              <a:rPr lang="en-US" sz="2800" b="1" dirty="0" err="1">
                <a:solidFill>
                  <a:schemeClr val="tx1"/>
                </a:solidFill>
                <a:latin typeface="Times New Roman" panose="02020603050405020304" pitchFamily="18" charset="0"/>
                <a:cs typeface="Times New Roman" panose="02020603050405020304" pitchFamily="18" charset="0"/>
              </a:rPr>
              <a:t>i</a:t>
            </a:r>
            <a:r>
              <a:rPr lang="en-US" sz="2800" b="1" dirty="0">
                <a:solidFill>
                  <a:schemeClr val="tx1"/>
                </a:solidFill>
                <a:latin typeface="Times New Roman" panose="02020603050405020304" pitchFamily="18" charset="0"/>
                <a:cs typeface="Times New Roman" panose="02020603050405020304" pitchFamily="18" charset="0"/>
              </a:rPr>
              <a:t>. Univariate Analysis</a:t>
            </a:r>
          </a:p>
          <a:p>
            <a:pPr algn="just"/>
            <a:r>
              <a:rPr lang="en-US" sz="2800" dirty="0">
                <a:solidFill>
                  <a:schemeClr val="tx1"/>
                </a:solidFill>
                <a:latin typeface="Times New Roman" panose="02020603050405020304" pitchFamily="18" charset="0"/>
                <a:cs typeface="Times New Roman" panose="02020603050405020304" pitchFamily="18" charset="0"/>
              </a:rPr>
              <a:t>This analysis focused on the individual characteristics of the variables in the dataset. </a:t>
            </a:r>
          </a:p>
          <a:p>
            <a:pPr algn="just"/>
            <a:r>
              <a:rPr lang="en-US" sz="2800" dirty="0">
                <a:solidFill>
                  <a:schemeClr val="tx1"/>
                </a:solidFill>
                <a:latin typeface="Times New Roman" panose="02020603050405020304" pitchFamily="18" charset="0"/>
                <a:cs typeface="Times New Roman" panose="02020603050405020304" pitchFamily="18" charset="0"/>
              </a:rPr>
              <a:t>I used bar charts to visualize the class distribution of fire and smoke instances to check for imbalance.</a:t>
            </a:r>
          </a:p>
          <a:p>
            <a:pPr algn="just"/>
            <a:r>
              <a:rPr lang="en-US" sz="2800" dirty="0">
                <a:solidFill>
                  <a:schemeClr val="tx1"/>
                </a:solidFill>
                <a:latin typeface="Times New Roman" panose="02020603050405020304" pitchFamily="18" charset="0"/>
                <a:cs typeface="Times New Roman" panose="02020603050405020304" pitchFamily="18" charset="0"/>
              </a:rPr>
              <a:t> I also created histograms of bounding box dimensions for each class, which revealed that smoke plumes tend to be larger and have a different size distribution than fire instances.</a:t>
            </a:r>
            <a:endParaRPr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2E106-A3A7-6E55-6ADB-9254F994C943}"/>
              </a:ext>
            </a:extLst>
          </p:cNvPr>
          <p:cNvSpPr>
            <a:spLocks noGrp="1"/>
          </p:cNvSpPr>
          <p:nvPr>
            <p:ph type="title"/>
          </p:nvPr>
        </p:nvSpPr>
        <p:spPr>
          <a:xfrm>
            <a:off x="822960" y="286605"/>
            <a:ext cx="7543800" cy="702408"/>
          </a:xfrm>
        </p:spPr>
        <p:txBody>
          <a:bodyPr>
            <a:normAutofit fontScale="90000"/>
          </a:bodyPr>
          <a:lstStyle/>
          <a:p>
            <a:r>
              <a:rPr lang="en-US" sz="4400" b="1" dirty="0">
                <a:solidFill>
                  <a:schemeClr val="tx1"/>
                </a:solidFill>
                <a:latin typeface="Times New Roman" panose="02020603050405020304" pitchFamily="18" charset="0"/>
                <a:cs typeface="Times New Roman" panose="02020603050405020304" pitchFamily="18" charset="0"/>
              </a:rPr>
              <a:t>Bar Charts for Class Distribution</a:t>
            </a:r>
            <a:endParaRPr lang="en-US" sz="4400"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AC17DAE-4712-913E-46F3-384C1186B272}"/>
              </a:ext>
            </a:extLst>
          </p:cNvPr>
          <p:cNvPicPr>
            <a:picLocks noGrp="1" noChangeAspect="1"/>
          </p:cNvPicPr>
          <p:nvPr>
            <p:ph idx="1"/>
          </p:nvPr>
        </p:nvPicPr>
        <p:blipFill>
          <a:blip r:embed="rId2"/>
          <a:stretch>
            <a:fillRect/>
          </a:stretch>
        </p:blipFill>
        <p:spPr>
          <a:xfrm>
            <a:off x="88135" y="989013"/>
            <a:ext cx="8945695" cy="5213483"/>
          </a:xfrm>
          <a:prstGeom prst="rect">
            <a:avLst/>
          </a:prstGeom>
        </p:spPr>
      </p:pic>
    </p:spTree>
    <p:extLst>
      <p:ext uri="{BB962C8B-B14F-4D97-AF65-F5344CB8AC3E}">
        <p14:creationId xmlns:p14="http://schemas.microsoft.com/office/powerpoint/2010/main" val="79021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6CEC-6EA1-69DE-3D5B-1C69D2C3BA99}"/>
              </a:ext>
            </a:extLst>
          </p:cNvPr>
          <p:cNvSpPr>
            <a:spLocks noGrp="1"/>
          </p:cNvSpPr>
          <p:nvPr>
            <p:ph type="title"/>
          </p:nvPr>
        </p:nvSpPr>
        <p:spPr>
          <a:xfrm>
            <a:off x="822960" y="286604"/>
            <a:ext cx="7543800" cy="484577"/>
          </a:xfrm>
        </p:spPr>
        <p:txBody>
          <a:bodyPr>
            <a:noAutofit/>
          </a:bodyPr>
          <a:lstStyle/>
          <a:p>
            <a:r>
              <a:rPr lang="en-US" sz="3400" b="1" dirty="0">
                <a:solidFill>
                  <a:schemeClr val="tx1"/>
                </a:solidFill>
                <a:latin typeface="Times New Roman" panose="02020603050405020304" pitchFamily="18" charset="0"/>
                <a:cs typeface="Times New Roman" panose="02020603050405020304" pitchFamily="18" charset="0"/>
              </a:rPr>
              <a:t>Histograms (bounding box dimensions)</a:t>
            </a:r>
          </a:p>
        </p:txBody>
      </p:sp>
      <p:pic>
        <p:nvPicPr>
          <p:cNvPr id="5" name="Content Placeholder 4">
            <a:extLst>
              <a:ext uri="{FF2B5EF4-FFF2-40B4-BE49-F238E27FC236}">
                <a16:creationId xmlns:a16="http://schemas.microsoft.com/office/drawing/2014/main" id="{8741BD4D-73DB-0D79-A310-BF6EA366897F}"/>
              </a:ext>
            </a:extLst>
          </p:cNvPr>
          <p:cNvPicPr>
            <a:picLocks noGrp="1" noChangeAspect="1"/>
          </p:cNvPicPr>
          <p:nvPr>
            <p:ph idx="1"/>
          </p:nvPr>
        </p:nvPicPr>
        <p:blipFill>
          <a:blip r:embed="rId2"/>
          <a:stretch>
            <a:fillRect/>
          </a:stretch>
        </p:blipFill>
        <p:spPr>
          <a:xfrm>
            <a:off x="88135" y="694063"/>
            <a:ext cx="8890612" cy="5618602"/>
          </a:xfrm>
          <a:prstGeom prst="rect">
            <a:avLst/>
          </a:prstGeom>
        </p:spPr>
      </p:pic>
    </p:spTree>
    <p:extLst>
      <p:ext uri="{BB962C8B-B14F-4D97-AF65-F5344CB8AC3E}">
        <p14:creationId xmlns:p14="http://schemas.microsoft.com/office/powerpoint/2010/main" val="291290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54403"/>
            <a:ext cx="7543800" cy="528644"/>
          </a:xfrm>
        </p:spPr>
        <p:txBody>
          <a:bodyPr>
            <a:normAutofit fontScale="90000"/>
          </a:bodyPr>
          <a:lstStyle/>
          <a:p>
            <a:r>
              <a:rPr lang="en-US" dirty="0" err="1">
                <a:solidFill>
                  <a:srgbClr val="C00000"/>
                </a:solidFill>
              </a:rPr>
              <a:t>Cont</a:t>
            </a:r>
            <a:r>
              <a:rPr lang="en-US" dirty="0">
                <a:solidFill>
                  <a:srgbClr val="C00000"/>
                </a:solidFill>
              </a:rPr>
              <a:t>__</a:t>
            </a:r>
            <a:endParaRPr dirty="0">
              <a:solidFill>
                <a:srgbClr val="C00000"/>
              </a:solidFill>
            </a:endParaRPr>
          </a:p>
        </p:txBody>
      </p:sp>
      <p:sp>
        <p:nvSpPr>
          <p:cNvPr id="3" name="Content Placeholder 2"/>
          <p:cNvSpPr>
            <a:spLocks noGrp="1"/>
          </p:cNvSpPr>
          <p:nvPr>
            <p:ph idx="1"/>
          </p:nvPr>
        </p:nvSpPr>
        <p:spPr>
          <a:xfrm>
            <a:off x="822959" y="1707615"/>
            <a:ext cx="7543801" cy="5673686"/>
          </a:xfrm>
        </p:spPr>
        <p:txBody>
          <a:bodyPr>
            <a:noAutofit/>
          </a:bodyPr>
          <a:lstStyle/>
          <a:p>
            <a:pPr algn="just"/>
            <a:r>
              <a:rPr lang="en-US" sz="2800" b="1" dirty="0">
                <a:solidFill>
                  <a:schemeClr val="tx1"/>
                </a:solidFill>
                <a:latin typeface="Times New Roman" panose="02020603050405020304" pitchFamily="18" charset="0"/>
                <a:cs typeface="Times New Roman" panose="02020603050405020304" pitchFamily="18" charset="0"/>
              </a:rPr>
              <a:t>ii. Bivariate Analysis</a:t>
            </a:r>
          </a:p>
          <a:p>
            <a:pPr algn="just"/>
            <a:r>
              <a:rPr lang="en-US" sz="2800" dirty="0">
                <a:solidFill>
                  <a:schemeClr val="tx1"/>
                </a:solidFill>
                <a:latin typeface="Times New Roman" panose="02020603050405020304" pitchFamily="18" charset="0"/>
                <a:cs typeface="Times New Roman" panose="02020603050405020304" pitchFamily="18" charset="0"/>
              </a:rPr>
              <a:t>This analysis examined the relationship between two variables. A key finding came from comparing the average pixel intensity (Red, Green, and Blue) of images for the fire and smoke classes. </a:t>
            </a:r>
          </a:p>
          <a:p>
            <a:pPr algn="just"/>
            <a:r>
              <a:rPr lang="en-US" sz="2800" dirty="0">
                <a:solidFill>
                  <a:schemeClr val="tx1"/>
                </a:solidFill>
                <a:latin typeface="Times New Roman" panose="02020603050405020304" pitchFamily="18" charset="0"/>
                <a:cs typeface="Times New Roman" panose="02020603050405020304" pitchFamily="18" charset="0"/>
              </a:rPr>
              <a:t>Box plots showed that fire images had significantly higher average red values, while smoke images were characterized by a more neutral, grayish color profile. This confirmed that color is a strong distinguishing feature.</a:t>
            </a:r>
            <a:endParaRPr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961D3-C000-C9FA-B285-3D9545E54FD3}"/>
              </a:ext>
            </a:extLst>
          </p:cNvPr>
          <p:cNvSpPr>
            <a:spLocks noGrp="1"/>
          </p:cNvSpPr>
          <p:nvPr>
            <p:ph type="title"/>
          </p:nvPr>
        </p:nvSpPr>
        <p:spPr>
          <a:xfrm>
            <a:off x="822960" y="209486"/>
            <a:ext cx="7543800" cy="702302"/>
          </a:xfrm>
        </p:spPr>
        <p:txBody>
          <a:bodyPr>
            <a:normAutofit fontScale="90000"/>
          </a:bodyPr>
          <a:lstStyle/>
          <a:p>
            <a:r>
              <a:rPr lang="en-US" sz="4400" b="1" dirty="0">
                <a:solidFill>
                  <a:schemeClr val="tx1"/>
                </a:solidFill>
                <a:latin typeface="Times New Roman" panose="02020603050405020304" pitchFamily="18" charset="0"/>
                <a:cs typeface="Times New Roman" panose="02020603050405020304" pitchFamily="18" charset="0"/>
              </a:rPr>
              <a:t>Box Plots (Pixel Intensity by Class)</a:t>
            </a:r>
            <a:endParaRPr lang="en-US" sz="4400"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E4BA058-0964-C888-D9F9-6D2D0835A578}"/>
              </a:ext>
            </a:extLst>
          </p:cNvPr>
          <p:cNvPicPr>
            <a:picLocks noGrp="1" noChangeAspect="1"/>
          </p:cNvPicPr>
          <p:nvPr>
            <p:ph idx="1"/>
          </p:nvPr>
        </p:nvPicPr>
        <p:blipFill>
          <a:blip r:embed="rId2"/>
          <a:stretch>
            <a:fillRect/>
          </a:stretch>
        </p:blipFill>
        <p:spPr>
          <a:xfrm>
            <a:off x="99152" y="911788"/>
            <a:ext cx="8912646" cy="5433927"/>
          </a:xfrm>
          <a:prstGeom prst="rect">
            <a:avLst/>
          </a:prstGeom>
        </p:spPr>
      </p:pic>
    </p:spTree>
    <p:extLst>
      <p:ext uri="{BB962C8B-B14F-4D97-AF65-F5344CB8AC3E}">
        <p14:creationId xmlns:p14="http://schemas.microsoft.com/office/powerpoint/2010/main" val="50916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DA42-DAC3-423C-4F07-7DAB36EDE976}"/>
              </a:ext>
            </a:extLst>
          </p:cNvPr>
          <p:cNvSpPr>
            <a:spLocks noGrp="1"/>
          </p:cNvSpPr>
          <p:nvPr>
            <p:ph type="title"/>
          </p:nvPr>
        </p:nvSpPr>
        <p:spPr>
          <a:xfrm>
            <a:off x="822960" y="286605"/>
            <a:ext cx="7543800" cy="495594"/>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15CB8B3F-B25B-815A-BD28-8509F864E79E}"/>
              </a:ext>
            </a:extLst>
          </p:cNvPr>
          <p:cNvSpPr>
            <a:spLocks noGrp="1"/>
          </p:cNvSpPr>
          <p:nvPr>
            <p:ph idx="1"/>
          </p:nvPr>
        </p:nvSpPr>
        <p:spPr>
          <a:xfrm>
            <a:off x="822959" y="1845733"/>
            <a:ext cx="7543801" cy="5205061"/>
          </a:xfrm>
        </p:spPr>
        <p:txBody>
          <a:bodyPr>
            <a:noAutofit/>
          </a:bodyPr>
          <a:lstStyle/>
          <a:p>
            <a:pPr algn="just"/>
            <a:r>
              <a:rPr lang="en-US" sz="2800" b="1" dirty="0">
                <a:solidFill>
                  <a:schemeClr val="tx1"/>
                </a:solidFill>
                <a:latin typeface="Times New Roman" panose="02020603050405020304" pitchFamily="18" charset="0"/>
                <a:cs typeface="Times New Roman" panose="02020603050405020304" pitchFamily="18" charset="0"/>
              </a:rPr>
              <a:t>iii. Multivariate Analysis</a:t>
            </a:r>
          </a:p>
          <a:p>
            <a:pPr algn="just"/>
            <a:r>
              <a:rPr lang="en-US" sz="2800" dirty="0">
                <a:solidFill>
                  <a:schemeClr val="tx1"/>
                </a:solidFill>
                <a:latin typeface="Times New Roman" panose="02020603050405020304" pitchFamily="18" charset="0"/>
                <a:cs typeface="Times New Roman" panose="02020603050405020304" pitchFamily="18" charset="0"/>
              </a:rPr>
              <a:t>This analysis looked at the relationships between three or more variables simultaneously.</a:t>
            </a:r>
          </a:p>
          <a:p>
            <a:pPr algn="just"/>
            <a:r>
              <a:rPr lang="en-US" sz="2800" dirty="0">
                <a:solidFill>
                  <a:schemeClr val="tx1"/>
                </a:solidFill>
                <a:latin typeface="Times New Roman" panose="02020603050405020304" pitchFamily="18" charset="0"/>
                <a:cs typeface="Times New Roman" panose="02020603050405020304" pitchFamily="18" charset="0"/>
              </a:rPr>
              <a:t>I visualized the connection between the size, aspect ratio, and class of the bounding boxes in a scatter plot. This showed that while fire instances were concentrated in a narrow range of sizes and shapes, smoke instances occupied a much wider and more varied distribution of dimensions, which is a crucial insight for the object detection model.</a:t>
            </a:r>
          </a:p>
        </p:txBody>
      </p:sp>
    </p:spTree>
    <p:extLst>
      <p:ext uri="{BB962C8B-B14F-4D97-AF65-F5344CB8AC3E}">
        <p14:creationId xmlns:p14="http://schemas.microsoft.com/office/powerpoint/2010/main" val="3729740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266A-B83B-4B4B-200B-6F4DEEDC9D97}"/>
              </a:ext>
            </a:extLst>
          </p:cNvPr>
          <p:cNvSpPr>
            <a:spLocks noGrp="1"/>
          </p:cNvSpPr>
          <p:nvPr>
            <p:ph type="title"/>
          </p:nvPr>
        </p:nvSpPr>
        <p:spPr>
          <a:xfrm>
            <a:off x="822959" y="99319"/>
            <a:ext cx="7543800" cy="702302"/>
          </a:xfrm>
        </p:spPr>
        <p:txBody>
          <a:bodyPr>
            <a:normAutofit/>
          </a:bodyPr>
          <a:lstStyle/>
          <a:p>
            <a:r>
              <a:rPr lang="en-US" sz="4400" b="1" dirty="0">
                <a:solidFill>
                  <a:schemeClr val="tx1"/>
                </a:solidFill>
                <a:latin typeface="Times New Roman" panose="02020603050405020304" pitchFamily="18" charset="0"/>
                <a:cs typeface="Times New Roman" panose="02020603050405020304" pitchFamily="18" charset="0"/>
              </a:rPr>
              <a:t>Scatter Plots</a:t>
            </a:r>
            <a:endParaRPr lang="en-US" sz="4400"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70FB05B-20C2-520B-B9D7-8790DB5B841A}"/>
              </a:ext>
            </a:extLst>
          </p:cNvPr>
          <p:cNvPicPr>
            <a:picLocks noGrp="1" noChangeAspect="1"/>
          </p:cNvPicPr>
          <p:nvPr>
            <p:ph idx="1"/>
          </p:nvPr>
        </p:nvPicPr>
        <p:blipFill>
          <a:blip r:embed="rId2"/>
          <a:stretch>
            <a:fillRect/>
          </a:stretch>
        </p:blipFill>
        <p:spPr>
          <a:xfrm>
            <a:off x="341522" y="801620"/>
            <a:ext cx="8549089" cy="5500027"/>
          </a:xfrm>
          <a:prstGeom prst="rect">
            <a:avLst/>
          </a:prstGeom>
        </p:spPr>
      </p:pic>
    </p:spTree>
    <p:extLst>
      <p:ext uri="{BB962C8B-B14F-4D97-AF65-F5344CB8AC3E}">
        <p14:creationId xmlns:p14="http://schemas.microsoft.com/office/powerpoint/2010/main" val="315168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9978-4CB5-C6BB-0657-39CFF8B496C6}"/>
              </a:ext>
            </a:extLst>
          </p:cNvPr>
          <p:cNvSpPr>
            <a:spLocks noGrp="1"/>
          </p:cNvSpPr>
          <p:nvPr>
            <p:ph type="title"/>
          </p:nvPr>
        </p:nvSpPr>
        <p:spPr>
          <a:xfrm>
            <a:off x="822960" y="495758"/>
            <a:ext cx="7543800" cy="1542361"/>
          </a:xfrm>
        </p:spPr>
        <p:txBody>
          <a:bodyPr>
            <a:normAutofit fontScale="90000"/>
          </a:bodyPr>
          <a:lstStyle/>
          <a:p>
            <a:pPr algn="ctr"/>
            <a:r>
              <a:rPr lang="en-US" sz="4900" b="1" dirty="0">
                <a:solidFill>
                  <a:schemeClr val="tx1"/>
                </a:solidFill>
                <a:latin typeface="Times New Roman" panose="02020603050405020304" pitchFamily="18" charset="0"/>
                <a:cs typeface="Times New Roman" panose="02020603050405020304" pitchFamily="18" charset="0"/>
              </a:rPr>
              <a:t>Feature Engineering Techniques</a:t>
            </a:r>
            <a:br>
              <a:rPr lang="en-US" dirty="0"/>
            </a:br>
            <a:endParaRPr lang="en-US" dirty="0"/>
          </a:p>
        </p:txBody>
      </p:sp>
      <p:sp>
        <p:nvSpPr>
          <p:cNvPr id="3" name="Content Placeholder 2">
            <a:extLst>
              <a:ext uri="{FF2B5EF4-FFF2-40B4-BE49-F238E27FC236}">
                <a16:creationId xmlns:a16="http://schemas.microsoft.com/office/drawing/2014/main" id="{66F6DDEF-E3E4-C59C-DDDF-84525AF167FA}"/>
              </a:ext>
            </a:extLst>
          </p:cNvPr>
          <p:cNvSpPr>
            <a:spLocks noGrp="1"/>
          </p:cNvSpPr>
          <p:nvPr>
            <p:ph idx="1"/>
          </p:nvPr>
        </p:nvSpPr>
        <p:spPr>
          <a:xfrm>
            <a:off x="822959" y="1718631"/>
            <a:ext cx="7543801" cy="4985133"/>
          </a:xfrm>
        </p:spPr>
        <p:txBody>
          <a:bodyPr>
            <a:normAutofit/>
          </a:bodyPr>
          <a:lstStyle/>
          <a:p>
            <a:pPr algn="just"/>
            <a:r>
              <a:rPr lang="en-US" sz="2800" b="1" dirty="0">
                <a:solidFill>
                  <a:schemeClr val="tx1"/>
                </a:solidFill>
                <a:latin typeface="Times New Roman" panose="02020603050405020304" pitchFamily="18" charset="0"/>
                <a:cs typeface="Times New Roman" panose="02020603050405020304" pitchFamily="18" charset="0"/>
              </a:rPr>
              <a:t>Handling missing values</a:t>
            </a:r>
          </a:p>
          <a:p>
            <a:pPr algn="just"/>
            <a:r>
              <a:rPr lang="en-US" sz="2800" dirty="0">
                <a:solidFill>
                  <a:schemeClr val="tx1"/>
                </a:solidFill>
                <a:latin typeface="Times New Roman" panose="02020603050405020304" pitchFamily="18" charset="0"/>
                <a:cs typeface="Times New Roman" panose="02020603050405020304" pitchFamily="18" charset="0"/>
              </a:rPr>
              <a:t>There is no missing values in my dataset(No corrupted files found)</a:t>
            </a:r>
          </a:p>
          <a:p>
            <a:pPr algn="just"/>
            <a:endParaRPr lang="en-US" sz="2800" dirty="0">
              <a:solidFill>
                <a:schemeClr val="tx1"/>
              </a:solidFill>
              <a:latin typeface="Times New Roman" panose="02020603050405020304" pitchFamily="18" charset="0"/>
              <a:cs typeface="Times New Roman" panose="02020603050405020304" pitchFamily="18" charset="0"/>
            </a:endParaRPr>
          </a:p>
          <a:p>
            <a:pPr algn="just"/>
            <a:r>
              <a:rPr lang="en-US" sz="2800" b="1" dirty="0">
                <a:solidFill>
                  <a:schemeClr val="tx1"/>
                </a:solidFill>
                <a:latin typeface="Times New Roman" panose="02020603050405020304" pitchFamily="18" charset="0"/>
                <a:cs typeface="Times New Roman" panose="02020603050405020304" pitchFamily="18" charset="0"/>
              </a:rPr>
              <a:t>Handling Outliers</a:t>
            </a:r>
          </a:p>
          <a:p>
            <a:pPr algn="just"/>
            <a:r>
              <a:rPr lang="en-US" sz="2800" dirty="0">
                <a:solidFill>
                  <a:schemeClr val="tx1"/>
                </a:solidFill>
                <a:latin typeface="Times New Roman" panose="02020603050405020304" pitchFamily="18" charset="0"/>
                <a:cs typeface="Times New Roman" panose="02020603050405020304" pitchFamily="18" charset="0"/>
              </a:rPr>
              <a:t>Outliers are data points that are statistically unusual but may still be valid. For example, a fire that is extremely large or a smoke plume that is unusually shaped.</a:t>
            </a:r>
          </a:p>
          <a:p>
            <a:pPr algn="just"/>
            <a:endParaRPr lang="en-US" dirty="0">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099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C3210-6760-3A44-F0BF-5EBAF2061C39}"/>
              </a:ext>
            </a:extLst>
          </p:cNvPr>
          <p:cNvSpPr>
            <a:spLocks noGrp="1"/>
          </p:cNvSpPr>
          <p:nvPr>
            <p:ph type="title"/>
          </p:nvPr>
        </p:nvSpPr>
        <p:spPr>
          <a:xfrm>
            <a:off x="822960" y="286605"/>
            <a:ext cx="7543800" cy="451526"/>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3BBE70BB-8C27-799F-2C64-24E267774C3A}"/>
              </a:ext>
            </a:extLst>
          </p:cNvPr>
          <p:cNvSpPr>
            <a:spLocks noGrp="1"/>
          </p:cNvSpPr>
          <p:nvPr>
            <p:ph idx="1"/>
          </p:nvPr>
        </p:nvSpPr>
        <p:spPr/>
        <p:txBody>
          <a:bodyPr>
            <a:normAutofit lnSpcReduction="10000"/>
          </a:bodyPr>
          <a:lstStyle/>
          <a:p>
            <a:pPr algn="just"/>
            <a:r>
              <a:rPr lang="en-US" sz="2800" b="1" dirty="0">
                <a:solidFill>
                  <a:schemeClr val="tx1"/>
                </a:solidFill>
                <a:latin typeface="Times New Roman" panose="02020603050405020304" pitchFamily="18" charset="0"/>
                <a:cs typeface="Times New Roman" panose="02020603050405020304" pitchFamily="18" charset="0"/>
              </a:rPr>
              <a:t>Option 1: Keep them.</a:t>
            </a:r>
            <a:r>
              <a:rPr lang="en-US" sz="2800" dirty="0">
                <a:solidFill>
                  <a:schemeClr val="tx1"/>
                </a:solidFill>
                <a:latin typeface="Times New Roman" panose="02020603050405020304" pitchFamily="18" charset="0"/>
                <a:cs typeface="Times New Roman" panose="02020603050405020304" pitchFamily="18" charset="0"/>
              </a:rPr>
              <a:t> If the outliers represent rare but valid real-world scenarios (e.g., a massive wildfire), it's often best to keep them. Keeping them helps your model become more robust and generalize better to real-world edge cases. Removing them might make the model brittle.</a:t>
            </a:r>
          </a:p>
          <a:p>
            <a:pPr algn="just"/>
            <a:endParaRPr lang="en-US" sz="2800" dirty="0">
              <a:solidFill>
                <a:schemeClr val="tx1"/>
              </a:solidFill>
              <a:latin typeface="Times New Roman" panose="02020603050405020304" pitchFamily="18" charset="0"/>
              <a:cs typeface="Times New Roman" panose="02020603050405020304" pitchFamily="18" charset="0"/>
            </a:endParaRPr>
          </a:p>
          <a:p>
            <a:pPr algn="just"/>
            <a:r>
              <a:rPr lang="en-US" sz="2800" b="1" dirty="0">
                <a:solidFill>
                  <a:schemeClr val="tx1"/>
                </a:solidFill>
                <a:latin typeface="Times New Roman" panose="02020603050405020304" pitchFamily="18" charset="0"/>
                <a:cs typeface="Times New Roman" panose="02020603050405020304" pitchFamily="18" charset="0"/>
              </a:rPr>
              <a:t>Conclusion: ----&gt;</a:t>
            </a:r>
            <a:r>
              <a:rPr lang="en-US" sz="2800" dirty="0">
                <a:solidFill>
                  <a:schemeClr val="tx1"/>
                </a:solidFill>
                <a:latin typeface="Times New Roman" panose="02020603050405020304" pitchFamily="18" charset="0"/>
                <a:cs typeface="Times New Roman" panose="02020603050405020304" pitchFamily="18" charset="0"/>
              </a:rPr>
              <a:t>Due to the nature of my project, the best approach is to keep the outliers but be aware of them.</a:t>
            </a:r>
          </a:p>
        </p:txBody>
      </p:sp>
    </p:spTree>
    <p:extLst>
      <p:ext uri="{BB962C8B-B14F-4D97-AF65-F5344CB8AC3E}">
        <p14:creationId xmlns:p14="http://schemas.microsoft.com/office/powerpoint/2010/main" val="194388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CB35-B607-518A-6A4A-CDA8C397E13A}"/>
              </a:ext>
            </a:extLst>
          </p:cNvPr>
          <p:cNvSpPr>
            <a:spLocks noGrp="1"/>
          </p:cNvSpPr>
          <p:nvPr>
            <p:ph type="title"/>
          </p:nvPr>
        </p:nvSpPr>
        <p:spPr>
          <a:xfrm>
            <a:off x="822960" y="286605"/>
            <a:ext cx="7543800" cy="396442"/>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D6CBED9E-16D1-A3AC-ABCE-1394D41BD8B8}"/>
              </a:ext>
            </a:extLst>
          </p:cNvPr>
          <p:cNvSpPr>
            <a:spLocks noGrp="1"/>
          </p:cNvSpPr>
          <p:nvPr>
            <p:ph idx="1"/>
          </p:nvPr>
        </p:nvSpPr>
        <p:spPr>
          <a:xfrm>
            <a:off x="822959" y="1845734"/>
            <a:ext cx="7543801" cy="4808454"/>
          </a:xfrm>
        </p:spPr>
        <p:txBody>
          <a:bodyPr/>
          <a:lstStyle/>
          <a:p>
            <a:pPr algn="just"/>
            <a:r>
              <a:rPr lang="en-US" sz="2800" b="1" dirty="0">
                <a:solidFill>
                  <a:schemeClr val="tx1"/>
                </a:solidFill>
                <a:latin typeface="Times New Roman" panose="02020603050405020304" pitchFamily="18" charset="0"/>
                <a:cs typeface="Times New Roman" panose="02020603050405020304" pitchFamily="18" charset="0"/>
              </a:rPr>
              <a:t>Option 2: Cap or transform.</a:t>
            </a:r>
            <a:r>
              <a:rPr lang="en-US" sz="2800" dirty="0">
                <a:solidFill>
                  <a:schemeClr val="tx1"/>
                </a:solidFill>
                <a:latin typeface="Times New Roman" panose="02020603050405020304" pitchFamily="18" charset="0"/>
                <a:cs typeface="Times New Roman" panose="02020603050405020304" pitchFamily="18" charset="0"/>
              </a:rPr>
              <a:t> If an outlier is an extreme value that could skew your model (e.g., a bounding box with a large aspect ratio),to consider capping its values. </a:t>
            </a:r>
          </a:p>
          <a:p>
            <a:pPr algn="just"/>
            <a:endParaRPr lang="en-US" sz="2800" dirty="0">
              <a:solidFill>
                <a:schemeClr val="tx1"/>
              </a:solidFill>
              <a:latin typeface="Times New Roman" panose="02020603050405020304" pitchFamily="18" charset="0"/>
              <a:cs typeface="Times New Roman" panose="02020603050405020304" pitchFamily="18" charset="0"/>
            </a:endParaRPr>
          </a:p>
          <a:p>
            <a:pPr algn="just"/>
            <a:r>
              <a:rPr lang="en-US" sz="2800" dirty="0">
                <a:solidFill>
                  <a:schemeClr val="tx1"/>
                </a:solidFill>
                <a:latin typeface="Times New Roman" panose="02020603050405020304" pitchFamily="18" charset="0"/>
                <a:cs typeface="Times New Roman" panose="02020603050405020304" pitchFamily="18" charset="0"/>
              </a:rPr>
              <a:t>This is more common in tabular data but can be applied to derived features. For a deep learning model, simply keeping the image and letting the model handle it, is usually a better approach</a:t>
            </a:r>
          </a:p>
          <a:p>
            <a:endParaRPr lang="en-US" dirty="0"/>
          </a:p>
        </p:txBody>
      </p:sp>
    </p:spTree>
    <p:extLst>
      <p:ext uri="{BB962C8B-B14F-4D97-AF65-F5344CB8AC3E}">
        <p14:creationId xmlns:p14="http://schemas.microsoft.com/office/powerpoint/2010/main" val="24942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100" y="296244"/>
            <a:ext cx="7543800" cy="3566160"/>
          </a:xfrm>
        </p:spPr>
        <p:txBody>
          <a:bodyPr>
            <a:normAutofit/>
          </a:bodyPr>
          <a:lstStyle/>
          <a:p>
            <a:r>
              <a:rPr sz="6600" b="1" dirty="0">
                <a:solidFill>
                  <a:schemeClr val="tx1"/>
                </a:solidFill>
                <a:latin typeface="Times New Roman" panose="02020603050405020304" pitchFamily="18" charset="0"/>
                <a:cs typeface="Times New Roman" panose="02020603050405020304" pitchFamily="18" charset="0"/>
              </a:rPr>
              <a:t>AI-Based Early </a:t>
            </a:r>
            <a:br>
              <a:rPr lang="en-US" sz="6600" b="1" dirty="0">
                <a:solidFill>
                  <a:schemeClr val="tx1"/>
                </a:solidFill>
                <a:latin typeface="Times New Roman" panose="02020603050405020304" pitchFamily="18" charset="0"/>
                <a:cs typeface="Times New Roman" panose="02020603050405020304" pitchFamily="18" charset="0"/>
              </a:rPr>
            </a:br>
            <a:r>
              <a:rPr sz="6600" b="1" dirty="0">
                <a:solidFill>
                  <a:schemeClr val="tx1"/>
                </a:solidFill>
                <a:latin typeface="Times New Roman" panose="02020603050405020304" pitchFamily="18" charset="0"/>
                <a:cs typeface="Times New Roman" panose="02020603050405020304" pitchFamily="18" charset="0"/>
              </a:rPr>
              <a:t>Fire Detection using Image Processing</a:t>
            </a:r>
          </a:p>
        </p:txBody>
      </p:sp>
      <p:sp>
        <p:nvSpPr>
          <p:cNvPr id="3" name="Subtitle 2"/>
          <p:cNvSpPr>
            <a:spLocks noGrp="1"/>
          </p:cNvSpPr>
          <p:nvPr>
            <p:ph type="subTitle" idx="1"/>
          </p:nvPr>
        </p:nvSpPr>
        <p:spPr>
          <a:xfrm>
            <a:off x="110169" y="4455620"/>
            <a:ext cx="9188067" cy="1746875"/>
          </a:xfrm>
        </p:spPr>
        <p:txBody>
          <a:bodyPr>
            <a:normAutofit fontScale="92500" lnSpcReduction="10000"/>
          </a:bodyPr>
          <a:lstStyle/>
          <a:p>
            <a:r>
              <a:rPr b="1" dirty="0">
                <a:solidFill>
                  <a:schemeClr val="tx1"/>
                </a:solidFill>
              </a:rPr>
              <a:t>Case Study: </a:t>
            </a:r>
            <a:r>
              <a:rPr b="1" dirty="0" err="1">
                <a:solidFill>
                  <a:schemeClr val="tx1"/>
                </a:solidFill>
              </a:rPr>
              <a:t>Gakiriro</a:t>
            </a:r>
            <a:r>
              <a:rPr b="1" dirty="0">
                <a:solidFill>
                  <a:schemeClr val="tx1"/>
                </a:solidFill>
              </a:rPr>
              <a:t> Wood Furniture Factory, Rwanda</a:t>
            </a:r>
          </a:p>
          <a:p>
            <a:r>
              <a:rPr b="1" dirty="0">
                <a:solidFill>
                  <a:schemeClr val="tx1"/>
                </a:solidFill>
              </a:rPr>
              <a:t>Prepared by: </a:t>
            </a:r>
            <a:r>
              <a:rPr lang="en-US" b="1" dirty="0">
                <a:solidFill>
                  <a:schemeClr val="tx1"/>
                </a:solidFill>
              </a:rPr>
              <a:t>RUKUNDO Janvier</a:t>
            </a:r>
          </a:p>
          <a:p>
            <a:r>
              <a:rPr lang="en-US" b="1" dirty="0">
                <a:solidFill>
                  <a:schemeClr val="tx1"/>
                </a:solidFill>
              </a:rPr>
              <a:t>REG NUMBER: 25RP18377</a:t>
            </a:r>
            <a:endParaRPr b="1" dirty="0">
              <a:solidFill>
                <a:schemeClr val="tx1"/>
              </a:solidFill>
            </a:endParaRPr>
          </a:p>
          <a:p>
            <a:r>
              <a:rPr b="1" dirty="0">
                <a:solidFill>
                  <a:schemeClr val="tx1"/>
                </a:solidFill>
              </a:rPr>
              <a:t>Date: </a:t>
            </a:r>
            <a:r>
              <a:rPr lang="en-US" b="1" dirty="0">
                <a:solidFill>
                  <a:schemeClr val="tx1"/>
                </a:solidFill>
              </a:rPr>
              <a:t>25/09/2025</a:t>
            </a:r>
            <a:endParaRPr b="1"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A760-8876-79F8-2036-BE17F645803D}"/>
              </a:ext>
            </a:extLst>
          </p:cNvPr>
          <p:cNvSpPr>
            <a:spLocks noGrp="1"/>
          </p:cNvSpPr>
          <p:nvPr>
            <p:ph type="title"/>
          </p:nvPr>
        </p:nvSpPr>
        <p:spPr>
          <a:xfrm>
            <a:off x="822960" y="286604"/>
            <a:ext cx="7543800" cy="484577"/>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0860F429-89B1-F9DE-B986-A5B0D3A55977}"/>
              </a:ext>
            </a:extLst>
          </p:cNvPr>
          <p:cNvSpPr>
            <a:spLocks noGrp="1"/>
          </p:cNvSpPr>
          <p:nvPr>
            <p:ph idx="1"/>
          </p:nvPr>
        </p:nvSpPr>
        <p:spPr>
          <a:xfrm>
            <a:off x="822959" y="1845733"/>
            <a:ext cx="7543801" cy="4725663"/>
          </a:xfrm>
        </p:spPr>
        <p:txBody>
          <a:bodyPr>
            <a:normAutofit/>
          </a:bodyPr>
          <a:lstStyle/>
          <a:p>
            <a:pPr algn="just"/>
            <a:r>
              <a:rPr lang="en-US" sz="2800" b="1" dirty="0">
                <a:solidFill>
                  <a:schemeClr val="tx1"/>
                </a:solidFill>
                <a:latin typeface="Times New Roman" panose="02020603050405020304" pitchFamily="18" charset="0"/>
                <a:cs typeface="Times New Roman" panose="02020603050405020304" pitchFamily="18" charset="0"/>
              </a:rPr>
              <a:t>Handling Anomalies</a:t>
            </a:r>
          </a:p>
          <a:p>
            <a:pPr algn="just"/>
            <a:r>
              <a:rPr lang="en-US" sz="2800" dirty="0">
                <a:solidFill>
                  <a:schemeClr val="tx1"/>
                </a:solidFill>
                <a:latin typeface="Times New Roman" panose="02020603050405020304" pitchFamily="18" charset="0"/>
                <a:cs typeface="Times New Roman" panose="02020603050405020304" pitchFamily="18" charset="0"/>
              </a:rPr>
              <a:t>Anomalies are data points that are simply incorrect and can harm your model's performance. The most common anomalies are mislabeled images or incorrect bounding boxes.</a:t>
            </a:r>
          </a:p>
          <a:p>
            <a:pPr algn="just"/>
            <a:r>
              <a:rPr lang="en-US" sz="2800" b="1" dirty="0">
                <a:solidFill>
                  <a:schemeClr val="tx1"/>
                </a:solidFill>
                <a:latin typeface="Times New Roman" panose="02020603050405020304" pitchFamily="18" charset="0"/>
                <a:cs typeface="Times New Roman" panose="02020603050405020304" pitchFamily="18" charset="0"/>
              </a:rPr>
              <a:t>Option 1: Removal. </a:t>
            </a:r>
            <a:r>
              <a:rPr lang="en-US" sz="2800" dirty="0">
                <a:solidFill>
                  <a:schemeClr val="tx1"/>
                </a:solidFill>
                <a:latin typeface="Times New Roman" panose="02020603050405020304" pitchFamily="18" charset="0"/>
                <a:cs typeface="Times New Roman" panose="02020603050405020304" pitchFamily="18" charset="0"/>
              </a:rPr>
              <a:t>The most effective way to handle anomalies is to manually remove them from your dataset. A mislabeled image (e.g., a sunset labeled as 'fire') will teach your model the wrong thing, leading to incorrect predictions.</a:t>
            </a:r>
          </a:p>
        </p:txBody>
      </p:sp>
    </p:spTree>
    <p:extLst>
      <p:ext uri="{BB962C8B-B14F-4D97-AF65-F5344CB8AC3E}">
        <p14:creationId xmlns:p14="http://schemas.microsoft.com/office/powerpoint/2010/main" val="1057646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75A1-5A72-8E94-BB8F-FDC5FE8BF5FA}"/>
              </a:ext>
            </a:extLst>
          </p:cNvPr>
          <p:cNvSpPr>
            <a:spLocks noGrp="1"/>
          </p:cNvSpPr>
          <p:nvPr>
            <p:ph type="title"/>
          </p:nvPr>
        </p:nvSpPr>
        <p:spPr>
          <a:xfrm>
            <a:off x="822960" y="286605"/>
            <a:ext cx="7543800" cy="550678"/>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BD02C3BC-063C-4471-204C-4E76447DDD72}"/>
              </a:ext>
            </a:extLst>
          </p:cNvPr>
          <p:cNvSpPr>
            <a:spLocks noGrp="1"/>
          </p:cNvSpPr>
          <p:nvPr>
            <p:ph idx="1"/>
          </p:nvPr>
        </p:nvSpPr>
        <p:spPr>
          <a:xfrm>
            <a:off x="822959" y="1845733"/>
            <a:ext cx="7543801" cy="5012267"/>
          </a:xfrm>
        </p:spPr>
        <p:txBody>
          <a:bodyPr>
            <a:normAutofit/>
          </a:bodyPr>
          <a:lstStyle/>
          <a:p>
            <a:pPr algn="just"/>
            <a:r>
              <a:rPr lang="en-US" sz="2800" b="1" dirty="0">
                <a:solidFill>
                  <a:schemeClr val="tx1"/>
                </a:solidFill>
                <a:latin typeface="Times New Roman" panose="02020603050405020304" pitchFamily="18" charset="0"/>
                <a:cs typeface="Times New Roman" panose="02020603050405020304" pitchFamily="18" charset="0"/>
              </a:rPr>
              <a:t>Option 2: Re-labeling. </a:t>
            </a:r>
            <a:r>
              <a:rPr lang="en-US" sz="2800" dirty="0">
                <a:solidFill>
                  <a:schemeClr val="tx1"/>
                </a:solidFill>
                <a:latin typeface="Times New Roman" panose="02020603050405020304" pitchFamily="18" charset="0"/>
                <a:cs typeface="Times New Roman" panose="02020603050405020304" pitchFamily="18" charset="0"/>
              </a:rPr>
              <a:t>If an image is mislabeled, but the content is good (e.g., a fire image labeled 'smoke'), you should re-label it correctly. This turns a bad data point into a valuable one.</a:t>
            </a:r>
          </a:p>
          <a:p>
            <a:pPr algn="just"/>
            <a:endParaRPr lang="en-US" sz="2800" dirty="0">
              <a:solidFill>
                <a:schemeClr val="tx1"/>
              </a:solidFill>
              <a:latin typeface="Times New Roman" panose="02020603050405020304" pitchFamily="18" charset="0"/>
              <a:cs typeface="Times New Roman" panose="02020603050405020304" pitchFamily="18" charset="0"/>
            </a:endParaRPr>
          </a:p>
          <a:p>
            <a:pPr algn="just"/>
            <a:r>
              <a:rPr lang="en-US" sz="2800" b="1" dirty="0">
                <a:solidFill>
                  <a:schemeClr val="tx1"/>
                </a:solidFill>
                <a:latin typeface="Times New Roman" panose="02020603050405020304" pitchFamily="18" charset="0"/>
                <a:cs typeface="Times New Roman" panose="02020603050405020304" pitchFamily="18" charset="0"/>
              </a:rPr>
              <a:t>Conclusion---&gt; </a:t>
            </a:r>
            <a:r>
              <a:rPr lang="en-US" sz="2800" dirty="0">
                <a:solidFill>
                  <a:schemeClr val="tx1"/>
                </a:solidFill>
                <a:latin typeface="Times New Roman" panose="02020603050405020304" pitchFamily="18" charset="0"/>
                <a:cs typeface="Times New Roman" panose="02020603050405020304" pitchFamily="18" charset="0"/>
              </a:rPr>
              <a:t>My dataset images are correctly labeled and have good annotations. No corrupted or unreadable image files were found, indicating a clean dataset with no missing values</a:t>
            </a:r>
            <a:endParaRPr lang="en-US" sz="2800" dirty="0">
              <a:solidFill>
                <a:schemeClr val="tx1"/>
              </a:solidFill>
            </a:endParaRPr>
          </a:p>
        </p:txBody>
      </p:sp>
    </p:spTree>
    <p:extLst>
      <p:ext uri="{BB962C8B-B14F-4D97-AF65-F5344CB8AC3E}">
        <p14:creationId xmlns:p14="http://schemas.microsoft.com/office/powerpoint/2010/main" val="329049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C040-63FB-9F4E-DFA4-A0B1D84BC167}"/>
              </a:ext>
            </a:extLst>
          </p:cNvPr>
          <p:cNvSpPr>
            <a:spLocks noGrp="1"/>
          </p:cNvSpPr>
          <p:nvPr>
            <p:ph type="title"/>
          </p:nvPr>
        </p:nvSpPr>
        <p:spPr>
          <a:xfrm>
            <a:off x="822960" y="286605"/>
            <a:ext cx="7543800" cy="627796"/>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E3F2278E-065E-BDD4-BA3E-CD2E0668B5C4}"/>
              </a:ext>
            </a:extLst>
          </p:cNvPr>
          <p:cNvSpPr>
            <a:spLocks noGrp="1"/>
          </p:cNvSpPr>
          <p:nvPr>
            <p:ph idx="1"/>
          </p:nvPr>
        </p:nvSpPr>
        <p:spPr>
          <a:xfrm>
            <a:off x="822959" y="1845735"/>
            <a:ext cx="7543801" cy="4610150"/>
          </a:xfrm>
        </p:spPr>
        <p:txBody>
          <a:bodyPr>
            <a:normAutofit fontScale="92500" lnSpcReduction="10000"/>
          </a:bodyPr>
          <a:lstStyle/>
          <a:p>
            <a:pPr algn="just"/>
            <a:r>
              <a:rPr lang="en-US" sz="2800" b="1" dirty="0">
                <a:solidFill>
                  <a:schemeClr val="tx1"/>
                </a:solidFill>
                <a:latin typeface="Times New Roman" panose="02020603050405020304" pitchFamily="18" charset="0"/>
                <a:cs typeface="Times New Roman" panose="02020603050405020304" pitchFamily="18" charset="0"/>
              </a:rPr>
              <a:t>Data transformation</a:t>
            </a:r>
          </a:p>
          <a:p>
            <a:pPr algn="just"/>
            <a:r>
              <a:rPr lang="en-US" sz="2800" dirty="0">
                <a:solidFill>
                  <a:schemeClr val="tx1"/>
                </a:solidFill>
                <a:latin typeface="Times New Roman" panose="02020603050405020304" pitchFamily="18" charset="0"/>
                <a:cs typeface="Times New Roman" panose="02020603050405020304" pitchFamily="18" charset="0"/>
              </a:rPr>
              <a:t>It involves modifying your images and their corresponding annotations to create a standardized format that a deep learning model can effectively learn from.</a:t>
            </a:r>
          </a:p>
          <a:p>
            <a:pPr algn="just"/>
            <a:r>
              <a:rPr lang="en-US" sz="2800" b="1" dirty="0">
                <a:solidFill>
                  <a:schemeClr val="tx1"/>
                </a:solidFill>
                <a:latin typeface="Times New Roman" panose="02020603050405020304" pitchFamily="18" charset="0"/>
                <a:cs typeface="Times New Roman" panose="02020603050405020304" pitchFamily="18" charset="0"/>
              </a:rPr>
              <a:t>==</a:t>
            </a:r>
            <a:r>
              <a:rPr lang="en-US" sz="2800"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2800" b="1" dirty="0">
                <a:solidFill>
                  <a:schemeClr val="tx1"/>
                </a:solidFill>
                <a:latin typeface="Times New Roman" panose="02020603050405020304" pitchFamily="18" charset="0"/>
                <a:cs typeface="Times New Roman" panose="02020603050405020304" pitchFamily="18" charset="0"/>
              </a:rPr>
              <a:t>One-Hot Encoding</a:t>
            </a:r>
            <a:endParaRPr lang="en-US" sz="2800" dirty="0">
              <a:solidFill>
                <a:schemeClr val="tx1"/>
              </a:solidFill>
              <a:latin typeface="Times New Roman" panose="02020603050405020304" pitchFamily="18" charset="0"/>
              <a:cs typeface="Times New Roman" panose="02020603050405020304" pitchFamily="18" charset="0"/>
            </a:endParaRPr>
          </a:p>
          <a:p>
            <a:pPr algn="just"/>
            <a:r>
              <a:rPr lang="en-US" sz="2800" dirty="0">
                <a:solidFill>
                  <a:schemeClr val="tx1"/>
                </a:solidFill>
                <a:latin typeface="Times New Roman" panose="02020603050405020304" pitchFamily="18" charset="0"/>
                <a:cs typeface="Times New Roman" panose="02020603050405020304" pitchFamily="18" charset="0"/>
              </a:rPr>
              <a:t>One-hot encoding creates new binary columns, one for each unique category in a feature. For a given data point, a </a:t>
            </a:r>
            <a:r>
              <a:rPr lang="en-US" sz="2800" b="1" dirty="0">
                <a:solidFill>
                  <a:schemeClr val="tx1"/>
                </a:solidFill>
                <a:latin typeface="Times New Roman" panose="02020603050405020304" pitchFamily="18" charset="0"/>
                <a:cs typeface="Times New Roman" panose="02020603050405020304" pitchFamily="18" charset="0"/>
              </a:rPr>
              <a:t>1</a:t>
            </a:r>
            <a:r>
              <a:rPr lang="en-US" sz="2800" dirty="0">
                <a:solidFill>
                  <a:schemeClr val="tx1"/>
                </a:solidFill>
                <a:latin typeface="Times New Roman" panose="02020603050405020304" pitchFamily="18" charset="0"/>
                <a:cs typeface="Times New Roman" panose="02020603050405020304" pitchFamily="18" charset="0"/>
              </a:rPr>
              <a:t> is placed in the column corresponding to its category, and </a:t>
            </a:r>
            <a:r>
              <a:rPr lang="en-US" sz="2800" b="1" dirty="0">
                <a:solidFill>
                  <a:schemeClr val="tx1"/>
                </a:solidFill>
                <a:latin typeface="Times New Roman" panose="02020603050405020304" pitchFamily="18" charset="0"/>
                <a:cs typeface="Times New Roman" panose="02020603050405020304" pitchFamily="18" charset="0"/>
              </a:rPr>
              <a:t>0</a:t>
            </a:r>
            <a:r>
              <a:rPr lang="en-US" sz="2800" dirty="0">
                <a:solidFill>
                  <a:schemeClr val="tx1"/>
                </a:solidFill>
                <a:latin typeface="Times New Roman" panose="02020603050405020304" pitchFamily="18" charset="0"/>
                <a:cs typeface="Times New Roman" panose="02020603050405020304" pitchFamily="18" charset="0"/>
              </a:rPr>
              <a:t>s are placed in all other new columns. This method is ideal when there is no inherent order between the categories.</a:t>
            </a:r>
          </a:p>
          <a:p>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895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76C870-1788-C384-4F4D-419A4E189431}"/>
              </a:ext>
            </a:extLst>
          </p:cNvPr>
          <p:cNvPicPr>
            <a:picLocks noGrp="1" noChangeAspect="1"/>
          </p:cNvPicPr>
          <p:nvPr>
            <p:ph idx="1"/>
          </p:nvPr>
        </p:nvPicPr>
        <p:blipFill>
          <a:blip r:embed="rId2"/>
          <a:stretch>
            <a:fillRect/>
          </a:stretch>
        </p:blipFill>
        <p:spPr>
          <a:xfrm>
            <a:off x="363557" y="286439"/>
            <a:ext cx="8339767" cy="5949108"/>
          </a:xfrm>
          <a:prstGeom prst="rect">
            <a:avLst/>
          </a:prstGeom>
        </p:spPr>
      </p:pic>
    </p:spTree>
    <p:extLst>
      <p:ext uri="{BB962C8B-B14F-4D97-AF65-F5344CB8AC3E}">
        <p14:creationId xmlns:p14="http://schemas.microsoft.com/office/powerpoint/2010/main" val="1904576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D46E-43B8-62D9-2D1E-4EB3160CF2EC}"/>
              </a:ext>
            </a:extLst>
          </p:cNvPr>
          <p:cNvSpPr>
            <a:spLocks noGrp="1"/>
          </p:cNvSpPr>
          <p:nvPr>
            <p:ph type="title"/>
          </p:nvPr>
        </p:nvSpPr>
        <p:spPr/>
        <p:txBody>
          <a:bodyPr>
            <a:norm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Model building and evaluation process </a:t>
            </a:r>
          </a:p>
        </p:txBody>
      </p:sp>
      <p:sp>
        <p:nvSpPr>
          <p:cNvPr id="3" name="Content Placeholder 2">
            <a:extLst>
              <a:ext uri="{FF2B5EF4-FFF2-40B4-BE49-F238E27FC236}">
                <a16:creationId xmlns:a16="http://schemas.microsoft.com/office/drawing/2014/main" id="{3F94496E-F22B-F6CF-B952-DFBFC287B509}"/>
              </a:ext>
            </a:extLst>
          </p:cNvPr>
          <p:cNvSpPr>
            <a:spLocks noGrp="1"/>
          </p:cNvSpPr>
          <p:nvPr>
            <p:ph idx="1"/>
          </p:nvPr>
        </p:nvSpPr>
        <p:spPr>
          <a:xfrm>
            <a:off x="822959" y="2247440"/>
            <a:ext cx="7543801" cy="3621653"/>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Model Choice:</a:t>
            </a:r>
            <a:r>
              <a:rPr lang="en-US" sz="2800" dirty="0">
                <a:solidFill>
                  <a:schemeClr val="tx1"/>
                </a:solidFill>
                <a:latin typeface="Times New Roman" panose="02020603050405020304" pitchFamily="18" charset="0"/>
                <a:cs typeface="Times New Roman" panose="02020603050405020304" pitchFamily="18" charset="0"/>
              </a:rPr>
              <a:t>    </a:t>
            </a:r>
          </a:p>
          <a:p>
            <a:r>
              <a:rPr lang="en-US" sz="2800" b="1" dirty="0">
                <a:solidFill>
                  <a:schemeClr val="tx1"/>
                </a:solidFill>
                <a:latin typeface="Times New Roman" panose="02020603050405020304" pitchFamily="18" charset="0"/>
                <a:cs typeface="Times New Roman" panose="02020603050405020304" pitchFamily="18" charset="0"/>
              </a:rPr>
              <a:t>A Convolutional Neural Network (CNN)</a:t>
            </a:r>
            <a:r>
              <a:rPr lang="en-US" sz="2800" dirty="0">
                <a:solidFill>
                  <a:schemeClr val="tx1"/>
                </a:solidFill>
                <a:latin typeface="Times New Roman" panose="02020603050405020304" pitchFamily="18" charset="0"/>
                <a:cs typeface="Times New Roman" panose="02020603050405020304" pitchFamily="18" charset="0"/>
              </a:rPr>
              <a:t> was selected for its ability to process spatial data.</a:t>
            </a:r>
            <a:endParaRPr lang="en-US" sz="2800" b="1" dirty="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a:p>
            <a:r>
              <a:rPr lang="en-US" sz="2800" dirty="0">
                <a:solidFill>
                  <a:schemeClr val="tx1"/>
                </a:solidFill>
                <a:latin typeface="Times New Roman" panose="02020603050405020304" pitchFamily="18" charset="0"/>
                <a:cs typeface="Times New Roman" panose="02020603050405020304" pitchFamily="18" charset="0"/>
              </a:rPr>
              <a:t>I used YOLOv8 due to its reputation as a leading model for real-time object detection.</a:t>
            </a:r>
          </a:p>
        </p:txBody>
      </p:sp>
    </p:spTree>
    <p:extLst>
      <p:ext uri="{BB962C8B-B14F-4D97-AF65-F5344CB8AC3E}">
        <p14:creationId xmlns:p14="http://schemas.microsoft.com/office/powerpoint/2010/main" val="310128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6B7D-76B8-562D-022E-065F8A7D2637}"/>
              </a:ext>
            </a:extLst>
          </p:cNvPr>
          <p:cNvSpPr>
            <a:spLocks noGrp="1"/>
          </p:cNvSpPr>
          <p:nvPr>
            <p:ph type="title"/>
          </p:nvPr>
        </p:nvSpPr>
        <p:spPr>
          <a:xfrm>
            <a:off x="822960" y="286605"/>
            <a:ext cx="7543800" cy="495594"/>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8D8FE40F-61DC-E0B1-46CB-A1F1F2D4669A}"/>
              </a:ext>
            </a:extLst>
          </p:cNvPr>
          <p:cNvSpPr>
            <a:spLocks noGrp="1"/>
          </p:cNvSpPr>
          <p:nvPr>
            <p:ph idx="1"/>
          </p:nvPr>
        </p:nvSpPr>
        <p:spPr>
          <a:xfrm>
            <a:off x="822959" y="782199"/>
            <a:ext cx="7543801" cy="5086895"/>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Model Training </a:t>
            </a:r>
          </a:p>
          <a:p>
            <a:r>
              <a:rPr lang="en-US" sz="2800" b="1" dirty="0">
                <a:solidFill>
                  <a:schemeClr val="tx1"/>
                </a:solidFill>
                <a:latin typeface="Times New Roman" panose="02020603050405020304" pitchFamily="18" charset="0"/>
                <a:cs typeface="Times New Roman" panose="02020603050405020304" pitchFamily="18" charset="0"/>
              </a:rPr>
              <a:t>Step1: </a:t>
            </a:r>
            <a:r>
              <a:rPr lang="en-US" sz="2800" dirty="0">
                <a:solidFill>
                  <a:schemeClr val="tx1"/>
                </a:solidFill>
                <a:latin typeface="Times New Roman" panose="02020603050405020304" pitchFamily="18" charset="0"/>
                <a:cs typeface="Times New Roman" panose="02020603050405020304" pitchFamily="18" charset="0"/>
              </a:rPr>
              <a:t>Setting runtime on GPU from google </a:t>
            </a:r>
            <a:r>
              <a:rPr lang="en-US" sz="2800" dirty="0" err="1">
                <a:solidFill>
                  <a:schemeClr val="tx1"/>
                </a:solidFill>
                <a:latin typeface="Times New Roman" panose="02020603050405020304" pitchFamily="18" charset="0"/>
                <a:cs typeface="Times New Roman" panose="02020603050405020304" pitchFamily="18" charset="0"/>
              </a:rPr>
              <a:t>colab</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9978FF6-1D0C-B9E7-41C5-365927D3A1BA}"/>
              </a:ext>
            </a:extLst>
          </p:cNvPr>
          <p:cNvPicPr>
            <a:picLocks noChangeAspect="1"/>
          </p:cNvPicPr>
          <p:nvPr/>
        </p:nvPicPr>
        <p:blipFill>
          <a:blip r:embed="rId2"/>
          <a:stretch>
            <a:fillRect/>
          </a:stretch>
        </p:blipFill>
        <p:spPr>
          <a:xfrm>
            <a:off x="777240" y="1828800"/>
            <a:ext cx="8014220" cy="4613169"/>
          </a:xfrm>
          <a:prstGeom prst="rect">
            <a:avLst/>
          </a:prstGeom>
        </p:spPr>
      </p:pic>
    </p:spTree>
    <p:extLst>
      <p:ext uri="{BB962C8B-B14F-4D97-AF65-F5344CB8AC3E}">
        <p14:creationId xmlns:p14="http://schemas.microsoft.com/office/powerpoint/2010/main" val="3252261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6FFD-998F-6814-A146-72CACAAC6D02}"/>
              </a:ext>
            </a:extLst>
          </p:cNvPr>
          <p:cNvSpPr>
            <a:spLocks noGrp="1"/>
          </p:cNvSpPr>
          <p:nvPr>
            <p:ph type="title"/>
          </p:nvPr>
        </p:nvSpPr>
        <p:spPr>
          <a:xfrm>
            <a:off x="822960" y="286604"/>
            <a:ext cx="7543800" cy="561695"/>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8977B726-A9D7-4DCC-0184-50A839203274}"/>
              </a:ext>
            </a:extLst>
          </p:cNvPr>
          <p:cNvSpPr>
            <a:spLocks noGrp="1"/>
          </p:cNvSpPr>
          <p:nvPr>
            <p:ph idx="1"/>
          </p:nvPr>
        </p:nvSpPr>
        <p:spPr>
          <a:xfrm>
            <a:off x="822959" y="1333041"/>
            <a:ext cx="7543801" cy="4536053"/>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Step2: </a:t>
            </a:r>
            <a:r>
              <a:rPr lang="en-US" sz="2800" dirty="0">
                <a:solidFill>
                  <a:schemeClr val="tx1"/>
                </a:solidFill>
                <a:latin typeface="Times New Roman" panose="02020603050405020304" pitchFamily="18" charset="0"/>
                <a:cs typeface="Times New Roman" panose="02020603050405020304" pitchFamily="18" charset="0"/>
              </a:rPr>
              <a:t>Installation of required libraries</a:t>
            </a:r>
          </a:p>
          <a:p>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A3F4AC-0931-93E4-79D8-33BA21F681B3}"/>
              </a:ext>
            </a:extLst>
          </p:cNvPr>
          <p:cNvPicPr>
            <a:picLocks noChangeAspect="1"/>
          </p:cNvPicPr>
          <p:nvPr/>
        </p:nvPicPr>
        <p:blipFill>
          <a:blip r:embed="rId2"/>
          <a:stretch>
            <a:fillRect/>
          </a:stretch>
        </p:blipFill>
        <p:spPr>
          <a:xfrm>
            <a:off x="822960" y="2266407"/>
            <a:ext cx="5071064" cy="498827"/>
          </a:xfrm>
          <a:prstGeom prst="rect">
            <a:avLst/>
          </a:prstGeom>
        </p:spPr>
      </p:pic>
      <p:pic>
        <p:nvPicPr>
          <p:cNvPr id="7" name="Picture 6">
            <a:extLst>
              <a:ext uri="{FF2B5EF4-FFF2-40B4-BE49-F238E27FC236}">
                <a16:creationId xmlns:a16="http://schemas.microsoft.com/office/drawing/2014/main" id="{A76A5433-26BC-5C06-E039-0C5E42EF0C9A}"/>
              </a:ext>
            </a:extLst>
          </p:cNvPr>
          <p:cNvPicPr>
            <a:picLocks noChangeAspect="1"/>
          </p:cNvPicPr>
          <p:nvPr/>
        </p:nvPicPr>
        <p:blipFill>
          <a:blip r:embed="rId3"/>
          <a:stretch>
            <a:fillRect/>
          </a:stretch>
        </p:blipFill>
        <p:spPr>
          <a:xfrm>
            <a:off x="822960" y="2755593"/>
            <a:ext cx="5071064" cy="758787"/>
          </a:xfrm>
          <a:prstGeom prst="rect">
            <a:avLst/>
          </a:prstGeom>
        </p:spPr>
      </p:pic>
      <p:pic>
        <p:nvPicPr>
          <p:cNvPr id="9" name="Picture 8">
            <a:extLst>
              <a:ext uri="{FF2B5EF4-FFF2-40B4-BE49-F238E27FC236}">
                <a16:creationId xmlns:a16="http://schemas.microsoft.com/office/drawing/2014/main" id="{CEF21FDD-218C-3E4D-F71B-1951562C4D68}"/>
              </a:ext>
            </a:extLst>
          </p:cNvPr>
          <p:cNvPicPr>
            <a:picLocks noChangeAspect="1"/>
          </p:cNvPicPr>
          <p:nvPr/>
        </p:nvPicPr>
        <p:blipFill>
          <a:blip r:embed="rId4"/>
          <a:stretch>
            <a:fillRect/>
          </a:stretch>
        </p:blipFill>
        <p:spPr>
          <a:xfrm>
            <a:off x="777240" y="3514379"/>
            <a:ext cx="5116784" cy="672031"/>
          </a:xfrm>
          <a:prstGeom prst="rect">
            <a:avLst/>
          </a:prstGeom>
        </p:spPr>
      </p:pic>
    </p:spTree>
    <p:extLst>
      <p:ext uri="{BB962C8B-B14F-4D97-AF65-F5344CB8AC3E}">
        <p14:creationId xmlns:p14="http://schemas.microsoft.com/office/powerpoint/2010/main" val="422922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B579-E652-DD1E-B9C8-4BC1823557A0}"/>
              </a:ext>
            </a:extLst>
          </p:cNvPr>
          <p:cNvSpPr>
            <a:spLocks noGrp="1"/>
          </p:cNvSpPr>
          <p:nvPr>
            <p:ph type="title"/>
          </p:nvPr>
        </p:nvSpPr>
        <p:spPr>
          <a:xfrm>
            <a:off x="822960" y="286605"/>
            <a:ext cx="7543800" cy="506610"/>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61969CD7-A8C0-BACD-56D4-0B2ABF83EF18}"/>
              </a:ext>
            </a:extLst>
          </p:cNvPr>
          <p:cNvSpPr>
            <a:spLocks noGrp="1"/>
          </p:cNvSpPr>
          <p:nvPr>
            <p:ph idx="1"/>
          </p:nvPr>
        </p:nvSpPr>
        <p:spPr>
          <a:xfrm>
            <a:off x="822959" y="1277957"/>
            <a:ext cx="7781214" cy="4836404"/>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Step3: </a:t>
            </a:r>
            <a:r>
              <a:rPr lang="en-US" sz="2800" dirty="0">
                <a:solidFill>
                  <a:schemeClr val="tx1"/>
                </a:solidFill>
                <a:latin typeface="Times New Roman" panose="02020603050405020304" pitchFamily="18" charset="0"/>
                <a:cs typeface="Times New Roman" panose="02020603050405020304" pitchFamily="18" charset="0"/>
              </a:rPr>
              <a:t>Downloading dataset from </a:t>
            </a:r>
            <a:r>
              <a:rPr lang="en-US" sz="2800" dirty="0" err="1">
                <a:solidFill>
                  <a:schemeClr val="tx1"/>
                </a:solidFill>
                <a:latin typeface="Times New Roman" panose="02020603050405020304" pitchFamily="18" charset="0"/>
                <a:cs typeface="Times New Roman" panose="02020603050405020304" pitchFamily="18" charset="0"/>
              </a:rPr>
              <a:t>Roboflow</a:t>
            </a:r>
            <a:r>
              <a:rPr lang="en-US" sz="2800" dirty="0">
                <a:solidFill>
                  <a:schemeClr val="tx1"/>
                </a:solidFill>
                <a:latin typeface="Times New Roman" panose="02020603050405020304" pitchFamily="18" charset="0"/>
                <a:cs typeface="Times New Roman" panose="02020603050405020304" pitchFamily="18" charset="0"/>
              </a:rPr>
              <a:t> universe</a:t>
            </a:r>
          </a:p>
          <a:p>
            <a:endParaRPr lang="en-US" dirty="0">
              <a:solidFill>
                <a:schemeClr val="tx1"/>
              </a:solidFill>
            </a:endParaRPr>
          </a:p>
        </p:txBody>
      </p:sp>
      <p:pic>
        <p:nvPicPr>
          <p:cNvPr id="5" name="Picture 4">
            <a:extLst>
              <a:ext uri="{FF2B5EF4-FFF2-40B4-BE49-F238E27FC236}">
                <a16:creationId xmlns:a16="http://schemas.microsoft.com/office/drawing/2014/main" id="{1B7F54CC-4B3C-72C5-A871-AA1802E5AD22}"/>
              </a:ext>
            </a:extLst>
          </p:cNvPr>
          <p:cNvPicPr>
            <a:picLocks noChangeAspect="1"/>
          </p:cNvPicPr>
          <p:nvPr/>
        </p:nvPicPr>
        <p:blipFill>
          <a:blip r:embed="rId2"/>
          <a:stretch>
            <a:fillRect/>
          </a:stretch>
        </p:blipFill>
        <p:spPr>
          <a:xfrm>
            <a:off x="761816" y="2236963"/>
            <a:ext cx="7781214" cy="3524859"/>
          </a:xfrm>
          <a:prstGeom prst="rect">
            <a:avLst/>
          </a:prstGeom>
        </p:spPr>
      </p:pic>
    </p:spTree>
    <p:extLst>
      <p:ext uri="{BB962C8B-B14F-4D97-AF65-F5344CB8AC3E}">
        <p14:creationId xmlns:p14="http://schemas.microsoft.com/office/powerpoint/2010/main" val="4253105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3208-22C3-0EF7-FB66-14DE79FAB3B5}"/>
              </a:ext>
            </a:extLst>
          </p:cNvPr>
          <p:cNvSpPr>
            <a:spLocks noGrp="1"/>
          </p:cNvSpPr>
          <p:nvPr>
            <p:ph type="title"/>
          </p:nvPr>
        </p:nvSpPr>
        <p:spPr>
          <a:xfrm>
            <a:off x="822960" y="1428745"/>
            <a:ext cx="7543800" cy="833978"/>
          </a:xfrm>
        </p:spPr>
        <p:txBody>
          <a:bodyPr>
            <a:normAutofit fontScale="90000"/>
          </a:bodyPr>
          <a:lstStyle/>
          <a:p>
            <a:r>
              <a:rPr lang="en-US" sz="3300" b="1" dirty="0">
                <a:solidFill>
                  <a:schemeClr val="tx1"/>
                </a:solidFill>
                <a:latin typeface="Times New Roman" panose="02020603050405020304" pitchFamily="18" charset="0"/>
                <a:cs typeface="Times New Roman" panose="02020603050405020304" pitchFamily="18" charset="0"/>
              </a:rPr>
              <a:t>Step4: </a:t>
            </a:r>
            <a:r>
              <a:rPr lang="en-US" sz="3300" dirty="0">
                <a:solidFill>
                  <a:schemeClr val="tx1"/>
                </a:solidFill>
                <a:latin typeface="Times New Roman" panose="02020603050405020304" pitchFamily="18" charset="0"/>
                <a:cs typeface="Times New Roman" panose="02020603050405020304" pitchFamily="18" charset="0"/>
              </a:rPr>
              <a:t>Training the dataset</a:t>
            </a:r>
            <a:br>
              <a:rPr lang="en-US"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4BDA9DC-059D-60C5-14CA-98DACA3A6D11}"/>
              </a:ext>
            </a:extLst>
          </p:cNvPr>
          <p:cNvSpPr>
            <a:spLocks noGrp="1"/>
          </p:cNvSpPr>
          <p:nvPr>
            <p:ph idx="1"/>
          </p:nvPr>
        </p:nvSpPr>
        <p:spPr>
          <a:xfrm>
            <a:off x="187287" y="2058716"/>
            <a:ext cx="8179474" cy="3864024"/>
          </a:xfrm>
        </p:spPr>
        <p:txBody>
          <a:bodyPr>
            <a:normAutofit/>
          </a:bodyPr>
          <a:lstStyle/>
          <a:p>
            <a:pPr marL="0" indent="0">
              <a:buNone/>
            </a:pPr>
            <a:endParaRPr lang="en-US" sz="2800" dirty="0">
              <a:solidFill>
                <a:schemeClr val="tx1"/>
              </a:solidFill>
            </a:endParaRPr>
          </a:p>
          <a:p>
            <a:pPr marL="0" indent="0">
              <a:buNone/>
            </a:pPr>
            <a:r>
              <a:rPr lang="en-US" sz="2400" b="1" dirty="0">
                <a:solidFill>
                  <a:schemeClr val="tx1"/>
                </a:solidFill>
                <a:latin typeface="Times New Roman" panose="02020603050405020304" pitchFamily="18" charset="0"/>
                <a:cs typeface="Times New Roman" panose="02020603050405020304" pitchFamily="18" charset="0"/>
              </a:rPr>
              <a:t>Starting from 1-to-50 Epochs</a:t>
            </a:r>
          </a:p>
        </p:txBody>
      </p:sp>
      <p:pic>
        <p:nvPicPr>
          <p:cNvPr id="5" name="Picture 4">
            <a:extLst>
              <a:ext uri="{FF2B5EF4-FFF2-40B4-BE49-F238E27FC236}">
                <a16:creationId xmlns:a16="http://schemas.microsoft.com/office/drawing/2014/main" id="{0681105F-DDB0-701D-0B08-2DC786070CBE}"/>
              </a:ext>
            </a:extLst>
          </p:cNvPr>
          <p:cNvPicPr>
            <a:picLocks noChangeAspect="1"/>
          </p:cNvPicPr>
          <p:nvPr/>
        </p:nvPicPr>
        <p:blipFill>
          <a:blip r:embed="rId2"/>
          <a:stretch>
            <a:fillRect/>
          </a:stretch>
        </p:blipFill>
        <p:spPr>
          <a:xfrm>
            <a:off x="187287" y="3125936"/>
            <a:ext cx="8736377" cy="3142662"/>
          </a:xfrm>
          <a:prstGeom prst="rect">
            <a:avLst/>
          </a:prstGeom>
        </p:spPr>
      </p:pic>
      <p:sp>
        <p:nvSpPr>
          <p:cNvPr id="6" name="Title 1">
            <a:extLst>
              <a:ext uri="{FF2B5EF4-FFF2-40B4-BE49-F238E27FC236}">
                <a16:creationId xmlns:a16="http://schemas.microsoft.com/office/drawing/2014/main" id="{1B94230F-2166-7E59-D9FF-FB580ACADDDA}"/>
              </a:ext>
            </a:extLst>
          </p:cNvPr>
          <p:cNvSpPr txBox="1">
            <a:spLocks/>
          </p:cNvSpPr>
          <p:nvPr/>
        </p:nvSpPr>
        <p:spPr>
          <a:xfrm>
            <a:off x="871711" y="237224"/>
            <a:ext cx="7543800" cy="506610"/>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a:solidFill>
                  <a:srgbClr val="C00000"/>
                </a:solidFill>
              </a:rPr>
              <a:t>Cont</a:t>
            </a:r>
            <a:r>
              <a:rPr lang="en-US" dirty="0">
                <a:solidFill>
                  <a:srgbClr val="C00000"/>
                </a:solidFill>
              </a:rPr>
              <a:t>__</a:t>
            </a:r>
          </a:p>
        </p:txBody>
      </p:sp>
      <p:pic>
        <p:nvPicPr>
          <p:cNvPr id="7" name="Picture 6">
            <a:extLst>
              <a:ext uri="{FF2B5EF4-FFF2-40B4-BE49-F238E27FC236}">
                <a16:creationId xmlns:a16="http://schemas.microsoft.com/office/drawing/2014/main" id="{09FE6184-7D7C-800F-B4DD-4A1A268314C9}"/>
              </a:ext>
            </a:extLst>
          </p:cNvPr>
          <p:cNvPicPr>
            <a:picLocks noChangeAspect="1"/>
          </p:cNvPicPr>
          <p:nvPr/>
        </p:nvPicPr>
        <p:blipFill>
          <a:blip r:embed="rId3"/>
          <a:stretch>
            <a:fillRect/>
          </a:stretch>
        </p:blipFill>
        <p:spPr>
          <a:xfrm>
            <a:off x="187286" y="1957635"/>
            <a:ext cx="8736377" cy="634691"/>
          </a:xfrm>
          <a:prstGeom prst="rect">
            <a:avLst/>
          </a:prstGeom>
        </p:spPr>
      </p:pic>
    </p:spTree>
    <p:extLst>
      <p:ext uri="{BB962C8B-B14F-4D97-AF65-F5344CB8AC3E}">
        <p14:creationId xmlns:p14="http://schemas.microsoft.com/office/powerpoint/2010/main" val="525036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73B8-59EC-C09A-A004-ED6F14B561FE}"/>
              </a:ext>
            </a:extLst>
          </p:cNvPr>
          <p:cNvSpPr>
            <a:spLocks noGrp="1"/>
          </p:cNvSpPr>
          <p:nvPr>
            <p:ph type="title"/>
          </p:nvPr>
        </p:nvSpPr>
        <p:spPr>
          <a:xfrm>
            <a:off x="822960" y="286605"/>
            <a:ext cx="7543800" cy="550678"/>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8D3B9AF2-7C8F-37A2-F398-A410DA0A76D3}"/>
              </a:ext>
            </a:extLst>
          </p:cNvPr>
          <p:cNvSpPr>
            <a:spLocks noGrp="1"/>
          </p:cNvSpPr>
          <p:nvPr>
            <p:ph idx="1"/>
          </p:nvPr>
        </p:nvSpPr>
        <p:spPr>
          <a:xfrm>
            <a:off x="822959" y="760164"/>
            <a:ext cx="7543801" cy="5108931"/>
          </a:xfrm>
        </p:spPr>
        <p:txBody>
          <a:bodyPr/>
          <a:lstStyle/>
          <a:p>
            <a:r>
              <a:rPr lang="en-US" sz="2800" b="1" dirty="0">
                <a:solidFill>
                  <a:schemeClr val="tx1"/>
                </a:solidFill>
                <a:latin typeface="Times New Roman" panose="02020603050405020304" pitchFamily="18" charset="0"/>
                <a:cs typeface="Times New Roman" panose="02020603050405020304" pitchFamily="18" charset="0"/>
              </a:rPr>
              <a:t>Model Evaluation</a:t>
            </a:r>
          </a:p>
          <a:p>
            <a:r>
              <a:rPr lang="en-US" sz="2800" b="1" dirty="0">
                <a:solidFill>
                  <a:schemeClr val="tx1"/>
                </a:solidFill>
                <a:latin typeface="Times New Roman" panose="02020603050405020304" pitchFamily="18" charset="0"/>
                <a:cs typeface="Times New Roman" panose="02020603050405020304" pitchFamily="18" charset="0"/>
              </a:rPr>
              <a:t>1. Confusion matrix</a:t>
            </a:r>
          </a:p>
          <a:p>
            <a:endParaRPr lang="en-US" dirty="0"/>
          </a:p>
        </p:txBody>
      </p:sp>
      <p:pic>
        <p:nvPicPr>
          <p:cNvPr id="5" name="Picture 4">
            <a:extLst>
              <a:ext uri="{FF2B5EF4-FFF2-40B4-BE49-F238E27FC236}">
                <a16:creationId xmlns:a16="http://schemas.microsoft.com/office/drawing/2014/main" id="{48518051-B5A4-E619-2AF3-0B28EE029E8B}"/>
              </a:ext>
            </a:extLst>
          </p:cNvPr>
          <p:cNvPicPr>
            <a:picLocks noChangeAspect="1"/>
          </p:cNvPicPr>
          <p:nvPr/>
        </p:nvPicPr>
        <p:blipFill>
          <a:blip r:embed="rId2"/>
          <a:stretch>
            <a:fillRect/>
          </a:stretch>
        </p:blipFill>
        <p:spPr>
          <a:xfrm>
            <a:off x="777239" y="1795749"/>
            <a:ext cx="7893035" cy="4538950"/>
          </a:xfrm>
          <a:prstGeom prst="rect">
            <a:avLst/>
          </a:prstGeom>
        </p:spPr>
      </p:pic>
    </p:spTree>
    <p:extLst>
      <p:ext uri="{BB962C8B-B14F-4D97-AF65-F5344CB8AC3E}">
        <p14:creationId xmlns:p14="http://schemas.microsoft.com/office/powerpoint/2010/main" val="1105803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02368"/>
          </a:xfrm>
        </p:spPr>
        <p:txBody>
          <a:bodyPr/>
          <a:lstStyle/>
          <a:p>
            <a:r>
              <a:rPr b="1" dirty="0">
                <a:solidFill>
                  <a:schemeClr val="tx1"/>
                </a:solidFill>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457200" y="1737360"/>
            <a:ext cx="8229600" cy="4971911"/>
          </a:xfrm>
        </p:spPr>
        <p:txBody>
          <a:bodyPr>
            <a:noAutofit/>
          </a:bodyPr>
          <a:lstStyle/>
          <a:p>
            <a:pPr marL="0" indent="0" algn="just">
              <a:buNone/>
              <a:defRPr sz="1800"/>
            </a:pPr>
            <a:r>
              <a:rPr lang="en-US" sz="2800" dirty="0">
                <a:solidFill>
                  <a:schemeClr val="tx1"/>
                </a:solidFill>
                <a:latin typeface="Times New Roman" panose="02020603050405020304" pitchFamily="18" charset="0"/>
                <a:cs typeface="Times New Roman" panose="02020603050405020304" pitchFamily="18" charset="0"/>
              </a:rPr>
              <a:t>Frequent, high-loss fires at the </a:t>
            </a:r>
            <a:r>
              <a:rPr lang="en-US" sz="2800" dirty="0" err="1">
                <a:solidFill>
                  <a:schemeClr val="tx1"/>
                </a:solidFill>
                <a:latin typeface="Times New Roman" panose="02020603050405020304" pitchFamily="18" charset="0"/>
                <a:cs typeface="Times New Roman" panose="02020603050405020304" pitchFamily="18" charset="0"/>
              </a:rPr>
              <a:t>Gakiriro</a:t>
            </a:r>
            <a:r>
              <a:rPr lang="en-US" sz="2800" dirty="0">
                <a:solidFill>
                  <a:schemeClr val="tx1"/>
                </a:solidFill>
                <a:latin typeface="Times New Roman" panose="02020603050405020304" pitchFamily="18" charset="0"/>
                <a:cs typeface="Times New Roman" panose="02020603050405020304" pitchFamily="18" charset="0"/>
              </a:rPr>
              <a:t> wood and furniture market in </a:t>
            </a:r>
            <a:r>
              <a:rPr lang="en-US" sz="2800" dirty="0" err="1">
                <a:solidFill>
                  <a:schemeClr val="tx1"/>
                </a:solidFill>
                <a:latin typeface="Times New Roman" panose="02020603050405020304" pitchFamily="18" charset="0"/>
                <a:cs typeface="Times New Roman" panose="02020603050405020304" pitchFamily="18" charset="0"/>
              </a:rPr>
              <a:t>Gisozi</a:t>
            </a:r>
            <a:r>
              <a:rPr lang="en-US" sz="2800" dirty="0">
                <a:solidFill>
                  <a:schemeClr val="tx1"/>
                </a:solidFill>
                <a:latin typeface="Times New Roman" panose="02020603050405020304" pitchFamily="18" charset="0"/>
                <a:cs typeface="Times New Roman" panose="02020603050405020304" pitchFamily="18" charset="0"/>
              </a:rPr>
              <a:t>, Kigali, expose limits of current smoke and heat detectors, which are often slow, costly, and ineffective, especially at night and in open market spaces. Many market sellers have no insurance and lose their goods and savings. There is an urgent need for an affordable, reliable, 24/7 early-warning system that detects visual fire signs (color, shape, flicker) and sends instant alerts. This project proposes a </a:t>
            </a:r>
            <a:r>
              <a:rPr lang="en-US" sz="2800">
                <a:solidFill>
                  <a:schemeClr val="tx1"/>
                </a:solidFill>
                <a:latin typeface="Times New Roman" panose="02020603050405020304" pitchFamily="18" charset="0"/>
                <a:cs typeface="Times New Roman" panose="02020603050405020304" pitchFamily="18" charset="0"/>
              </a:rPr>
              <a:t>Raspberry Pi-based </a:t>
            </a:r>
            <a:r>
              <a:rPr lang="en-US" sz="2800" dirty="0">
                <a:solidFill>
                  <a:schemeClr val="tx1"/>
                </a:solidFill>
                <a:latin typeface="Times New Roman" panose="02020603050405020304" pitchFamily="18" charset="0"/>
                <a:cs typeface="Times New Roman" panose="02020603050405020304" pitchFamily="18" charset="0"/>
              </a:rPr>
              <a:t>AI image-processing solution to detect fires earlier, shorten response time, and reduce damage, scalable to other vulnerable markets and help protect traders' livelihoods.</a:t>
            </a:r>
            <a:endParaRPr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DD6D-B6AA-A1D9-663B-0AD5C4BEE506}"/>
              </a:ext>
            </a:extLst>
          </p:cNvPr>
          <p:cNvSpPr>
            <a:spLocks noGrp="1"/>
          </p:cNvSpPr>
          <p:nvPr>
            <p:ph type="title"/>
          </p:nvPr>
        </p:nvSpPr>
        <p:spPr>
          <a:xfrm>
            <a:off x="822960" y="286605"/>
            <a:ext cx="7543800" cy="506610"/>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E3E92E5F-2634-A380-6C1B-429CBEBAA626}"/>
              </a:ext>
            </a:extLst>
          </p:cNvPr>
          <p:cNvSpPr>
            <a:spLocks noGrp="1"/>
          </p:cNvSpPr>
          <p:nvPr>
            <p:ph idx="1"/>
          </p:nvPr>
        </p:nvSpPr>
        <p:spPr>
          <a:xfrm>
            <a:off x="822959" y="1355075"/>
            <a:ext cx="7543801" cy="4514019"/>
          </a:xfrm>
        </p:spPr>
        <p:txBody>
          <a:bodyPr>
            <a:normAutofit/>
          </a:bodyPr>
          <a:lstStyle/>
          <a:p>
            <a:r>
              <a:rPr lang="en-US" sz="2800" b="1" dirty="0">
                <a:latin typeface="Times New Roman" panose="02020603050405020304" pitchFamily="18" charset="0"/>
                <a:cs typeface="Times New Roman" panose="02020603050405020304" pitchFamily="18" charset="0"/>
              </a:rPr>
              <a:t>2. Metrics</a:t>
            </a:r>
          </a:p>
        </p:txBody>
      </p:sp>
      <p:pic>
        <p:nvPicPr>
          <p:cNvPr id="5" name="Picture 4">
            <a:extLst>
              <a:ext uri="{FF2B5EF4-FFF2-40B4-BE49-F238E27FC236}">
                <a16:creationId xmlns:a16="http://schemas.microsoft.com/office/drawing/2014/main" id="{888D9C83-CFBA-E51C-BA6B-54372C0BC5D1}"/>
              </a:ext>
            </a:extLst>
          </p:cNvPr>
          <p:cNvPicPr>
            <a:picLocks noChangeAspect="1"/>
          </p:cNvPicPr>
          <p:nvPr/>
        </p:nvPicPr>
        <p:blipFill>
          <a:blip r:embed="rId2"/>
          <a:stretch>
            <a:fillRect/>
          </a:stretch>
        </p:blipFill>
        <p:spPr>
          <a:xfrm>
            <a:off x="777240" y="1809663"/>
            <a:ext cx="8025237" cy="4514019"/>
          </a:xfrm>
          <a:prstGeom prst="rect">
            <a:avLst/>
          </a:prstGeom>
        </p:spPr>
      </p:pic>
    </p:spTree>
    <p:extLst>
      <p:ext uri="{BB962C8B-B14F-4D97-AF65-F5344CB8AC3E}">
        <p14:creationId xmlns:p14="http://schemas.microsoft.com/office/powerpoint/2010/main" val="1569383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8691-0B51-B8D9-E46A-246550291419}"/>
              </a:ext>
            </a:extLst>
          </p:cNvPr>
          <p:cNvSpPr>
            <a:spLocks noGrp="1"/>
          </p:cNvSpPr>
          <p:nvPr>
            <p:ph type="title"/>
          </p:nvPr>
        </p:nvSpPr>
        <p:spPr>
          <a:xfrm>
            <a:off x="822960" y="286605"/>
            <a:ext cx="7543800" cy="550678"/>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35673A3C-A9BF-80B5-D8C3-A7C36F411C06}"/>
              </a:ext>
            </a:extLst>
          </p:cNvPr>
          <p:cNvSpPr>
            <a:spLocks noGrp="1"/>
          </p:cNvSpPr>
          <p:nvPr>
            <p:ph idx="1"/>
          </p:nvPr>
        </p:nvSpPr>
        <p:spPr>
          <a:xfrm>
            <a:off x="822959" y="1344058"/>
            <a:ext cx="7543801" cy="4525036"/>
          </a:xfrm>
        </p:spPr>
        <p:txBody>
          <a:bodyPr>
            <a:normAutofit/>
          </a:bodyPr>
          <a:lstStyle/>
          <a:p>
            <a:r>
              <a:rPr lang="en-US" sz="2800" b="1" dirty="0">
                <a:latin typeface="Times New Roman" panose="02020603050405020304" pitchFamily="18" charset="0"/>
                <a:cs typeface="Times New Roman" panose="02020603050405020304" pitchFamily="18" charset="0"/>
              </a:rPr>
              <a:t>3. F1-Confidence Curve</a:t>
            </a:r>
          </a:p>
        </p:txBody>
      </p:sp>
      <p:pic>
        <p:nvPicPr>
          <p:cNvPr id="5" name="Picture 4">
            <a:extLst>
              <a:ext uri="{FF2B5EF4-FFF2-40B4-BE49-F238E27FC236}">
                <a16:creationId xmlns:a16="http://schemas.microsoft.com/office/drawing/2014/main" id="{970C4E6A-89BB-EAB9-1450-E9701D4B8AD1}"/>
              </a:ext>
            </a:extLst>
          </p:cNvPr>
          <p:cNvPicPr>
            <a:picLocks noChangeAspect="1"/>
          </p:cNvPicPr>
          <p:nvPr/>
        </p:nvPicPr>
        <p:blipFill>
          <a:blip r:embed="rId3"/>
          <a:stretch>
            <a:fillRect/>
          </a:stretch>
        </p:blipFill>
        <p:spPr>
          <a:xfrm>
            <a:off x="457400" y="1806765"/>
            <a:ext cx="8411177" cy="4525037"/>
          </a:xfrm>
          <a:prstGeom prst="rect">
            <a:avLst/>
          </a:prstGeom>
        </p:spPr>
      </p:pic>
    </p:spTree>
    <p:extLst>
      <p:ext uri="{BB962C8B-B14F-4D97-AF65-F5344CB8AC3E}">
        <p14:creationId xmlns:p14="http://schemas.microsoft.com/office/powerpoint/2010/main" val="1549347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B05CE-8B6E-58E5-0D1D-B25EC5EA3508}"/>
              </a:ext>
            </a:extLst>
          </p:cNvPr>
          <p:cNvSpPr>
            <a:spLocks noGrp="1"/>
          </p:cNvSpPr>
          <p:nvPr>
            <p:ph type="title"/>
          </p:nvPr>
        </p:nvSpPr>
        <p:spPr>
          <a:xfrm>
            <a:off x="822960" y="286604"/>
            <a:ext cx="7543800" cy="1068471"/>
          </a:xfrm>
        </p:spPr>
        <p:txBody>
          <a:bodyPr>
            <a:normAutofit fontScale="90000"/>
          </a:bodyPr>
          <a:lstStyle/>
          <a:p>
            <a:r>
              <a:rPr lang="en-US" dirty="0" err="1">
                <a:solidFill>
                  <a:srgbClr val="C00000"/>
                </a:solidFill>
                <a:cs typeface="Times New Roman" panose="02020603050405020304" pitchFamily="18" charset="0"/>
              </a:rPr>
              <a:t>Cont</a:t>
            </a:r>
            <a:r>
              <a:rPr lang="en-US" dirty="0">
                <a:solidFill>
                  <a:srgbClr val="C00000"/>
                </a:solidFill>
                <a:cs typeface="Times New Roman" panose="02020603050405020304" pitchFamily="18" charset="0"/>
              </a:rPr>
              <a:t>__</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8AF96A1-E0DB-3F60-7C8A-A3E917AFC61B}"/>
              </a:ext>
            </a:extLst>
          </p:cNvPr>
          <p:cNvSpPr>
            <a:spLocks noGrp="1"/>
          </p:cNvSpPr>
          <p:nvPr>
            <p:ph idx="1"/>
          </p:nvPr>
        </p:nvSpPr>
        <p:spPr>
          <a:xfrm>
            <a:off x="822959" y="1355075"/>
            <a:ext cx="7543801" cy="4514019"/>
          </a:xfrm>
        </p:spPr>
        <p:txBody>
          <a:bodyPr>
            <a:normAutofit/>
          </a:bodyPr>
          <a:lstStyle/>
          <a:p>
            <a:r>
              <a:rPr lang="en-US" sz="2800" b="1" dirty="0">
                <a:latin typeface="Times New Roman" panose="02020603050405020304" pitchFamily="18" charset="0"/>
                <a:cs typeface="Times New Roman" panose="02020603050405020304" pitchFamily="18" charset="0"/>
              </a:rPr>
              <a:t>4. Precision-Recall Curve</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AF438F3-7F22-A1A7-2B46-E142E668C2C4}"/>
              </a:ext>
            </a:extLst>
          </p:cNvPr>
          <p:cNvPicPr>
            <a:picLocks noChangeAspect="1"/>
          </p:cNvPicPr>
          <p:nvPr/>
        </p:nvPicPr>
        <p:blipFill>
          <a:blip r:embed="rId2"/>
          <a:stretch>
            <a:fillRect/>
          </a:stretch>
        </p:blipFill>
        <p:spPr>
          <a:xfrm>
            <a:off x="457401" y="1806765"/>
            <a:ext cx="8229198" cy="4514019"/>
          </a:xfrm>
          <a:prstGeom prst="rect">
            <a:avLst/>
          </a:prstGeom>
        </p:spPr>
      </p:pic>
    </p:spTree>
    <p:extLst>
      <p:ext uri="{BB962C8B-B14F-4D97-AF65-F5344CB8AC3E}">
        <p14:creationId xmlns:p14="http://schemas.microsoft.com/office/powerpoint/2010/main" val="130598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5CA6-60A5-9E2E-3DAA-3EBAB671EBCC}"/>
              </a:ext>
            </a:extLst>
          </p:cNvPr>
          <p:cNvSpPr>
            <a:spLocks noGrp="1"/>
          </p:cNvSpPr>
          <p:nvPr>
            <p:ph type="title"/>
          </p:nvPr>
        </p:nvSpPr>
        <p:spPr>
          <a:xfrm>
            <a:off x="822960" y="286604"/>
            <a:ext cx="7543800" cy="440509"/>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EA8CA431-4285-0DAA-F1E0-3B0D195BBA84}"/>
              </a:ext>
            </a:extLst>
          </p:cNvPr>
          <p:cNvSpPr>
            <a:spLocks noGrp="1"/>
          </p:cNvSpPr>
          <p:nvPr>
            <p:ph idx="1"/>
          </p:nvPr>
        </p:nvSpPr>
        <p:spPr>
          <a:xfrm>
            <a:off x="822959" y="1227667"/>
            <a:ext cx="7543801" cy="4641427"/>
          </a:xfrm>
        </p:spPr>
        <p:txBody>
          <a:bodyPr>
            <a:normAutofit/>
          </a:bodyPr>
          <a:lstStyle/>
          <a:p>
            <a:r>
              <a:rPr lang="en-US" sz="2800" b="1" dirty="0">
                <a:latin typeface="Times New Roman" panose="02020603050405020304" pitchFamily="18" charset="0"/>
                <a:cs typeface="Times New Roman" panose="02020603050405020304" pitchFamily="18" charset="0"/>
              </a:rPr>
              <a:t>5.Labeling</a:t>
            </a:r>
            <a:endParaRPr lang="en-US" sz="2800" dirty="0">
              <a:latin typeface="Times New Roman" panose="02020603050405020304" pitchFamily="18" charset="0"/>
              <a:cs typeface="Times New Roman" panose="02020603050405020304" pitchFamily="18" charset="0"/>
            </a:endParaRPr>
          </a:p>
        </p:txBody>
      </p:sp>
      <p:pic>
        <p:nvPicPr>
          <p:cNvPr id="6" name="Content Placeholder 4">
            <a:extLst>
              <a:ext uri="{FF2B5EF4-FFF2-40B4-BE49-F238E27FC236}">
                <a16:creationId xmlns:a16="http://schemas.microsoft.com/office/drawing/2014/main" id="{C3332899-8B4A-BBA7-78B8-3A7AE5E4252F}"/>
              </a:ext>
            </a:extLst>
          </p:cNvPr>
          <p:cNvPicPr>
            <a:picLocks noChangeAspect="1"/>
          </p:cNvPicPr>
          <p:nvPr/>
        </p:nvPicPr>
        <p:blipFill>
          <a:blip r:embed="rId2"/>
          <a:stretch>
            <a:fillRect/>
          </a:stretch>
        </p:blipFill>
        <p:spPr>
          <a:xfrm>
            <a:off x="777240" y="1846263"/>
            <a:ext cx="8152751" cy="4480969"/>
          </a:xfrm>
          <a:prstGeom prst="rect">
            <a:avLst/>
          </a:prstGeom>
        </p:spPr>
      </p:pic>
    </p:spTree>
    <p:extLst>
      <p:ext uri="{BB962C8B-B14F-4D97-AF65-F5344CB8AC3E}">
        <p14:creationId xmlns:p14="http://schemas.microsoft.com/office/powerpoint/2010/main" val="2956897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A349-F45B-D653-6D14-700A8DC17DF1}"/>
              </a:ext>
            </a:extLst>
          </p:cNvPr>
          <p:cNvSpPr>
            <a:spLocks noGrp="1"/>
          </p:cNvSpPr>
          <p:nvPr>
            <p:ph type="title"/>
          </p:nvPr>
        </p:nvSpPr>
        <p:spPr>
          <a:xfrm>
            <a:off x="822960" y="286604"/>
            <a:ext cx="7543800" cy="339929"/>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7" name="Content Placeholder 6">
            <a:extLst>
              <a:ext uri="{FF2B5EF4-FFF2-40B4-BE49-F238E27FC236}">
                <a16:creationId xmlns:a16="http://schemas.microsoft.com/office/drawing/2014/main" id="{5B93C3A5-A28D-C927-27CD-2188D723D5BF}"/>
              </a:ext>
            </a:extLst>
          </p:cNvPr>
          <p:cNvSpPr>
            <a:spLocks noGrp="1"/>
          </p:cNvSpPr>
          <p:nvPr>
            <p:ph idx="1"/>
          </p:nvPr>
        </p:nvSpPr>
        <p:spPr>
          <a:xfrm>
            <a:off x="822959" y="1193801"/>
            <a:ext cx="7543801" cy="4675294"/>
          </a:xfrm>
        </p:spPr>
        <p:txBody>
          <a:bodyPr>
            <a:normAutofit/>
          </a:bodyPr>
          <a:lstStyle/>
          <a:p>
            <a:r>
              <a:rPr lang="en-US" sz="2800" b="1" dirty="0">
                <a:latin typeface="Times New Roman" panose="02020603050405020304" pitchFamily="18" charset="0"/>
                <a:cs typeface="Times New Roman" panose="02020603050405020304" pitchFamily="18" charset="0"/>
              </a:rPr>
              <a:t>6.Prediction</a:t>
            </a:r>
          </a:p>
        </p:txBody>
      </p:sp>
      <p:pic>
        <p:nvPicPr>
          <p:cNvPr id="9" name="Picture 8">
            <a:extLst>
              <a:ext uri="{FF2B5EF4-FFF2-40B4-BE49-F238E27FC236}">
                <a16:creationId xmlns:a16="http://schemas.microsoft.com/office/drawing/2014/main" id="{63364124-C516-C8BE-6500-FC2B6B4D3DCD}"/>
              </a:ext>
            </a:extLst>
          </p:cNvPr>
          <p:cNvPicPr>
            <a:picLocks noChangeAspect="1"/>
          </p:cNvPicPr>
          <p:nvPr/>
        </p:nvPicPr>
        <p:blipFill>
          <a:blip r:embed="rId2"/>
          <a:stretch>
            <a:fillRect/>
          </a:stretch>
        </p:blipFill>
        <p:spPr>
          <a:xfrm>
            <a:off x="822959" y="1773716"/>
            <a:ext cx="8199855" cy="4539827"/>
          </a:xfrm>
          <a:prstGeom prst="rect">
            <a:avLst/>
          </a:prstGeom>
        </p:spPr>
      </p:pic>
    </p:spTree>
    <p:extLst>
      <p:ext uri="{BB962C8B-B14F-4D97-AF65-F5344CB8AC3E}">
        <p14:creationId xmlns:p14="http://schemas.microsoft.com/office/powerpoint/2010/main" val="2920747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BFADA-37C3-449B-6FB4-0B9EA65E34F1}"/>
              </a:ext>
            </a:extLst>
          </p:cNvPr>
          <p:cNvSpPr>
            <a:spLocks noGrp="1"/>
          </p:cNvSpPr>
          <p:nvPr>
            <p:ph type="title"/>
          </p:nvPr>
        </p:nvSpPr>
        <p:spPr>
          <a:xfrm>
            <a:off x="822960" y="286604"/>
            <a:ext cx="7543800" cy="450815"/>
          </a:xfrm>
        </p:spPr>
        <p:txBody>
          <a:bodyPr>
            <a:normAutofit fontScale="90000"/>
          </a:bodyPr>
          <a:lstStyle/>
          <a:p>
            <a:r>
              <a:rPr lang="en-US" b="1" dirty="0" err="1">
                <a:solidFill>
                  <a:srgbClr val="FF0000"/>
                </a:solidFill>
                <a:latin typeface="Times New Roman" panose="02020603050405020304" pitchFamily="18" charset="0"/>
                <a:cs typeface="Times New Roman" panose="02020603050405020304" pitchFamily="18" charset="0"/>
              </a:rPr>
              <a:t>Cont</a:t>
            </a:r>
            <a:r>
              <a:rPr lang="en-US" b="1" dirty="0">
                <a:solidFill>
                  <a:srgbClr val="FF0000"/>
                </a:solidFill>
                <a:latin typeface="Times New Roman" panose="02020603050405020304" pitchFamily="18" charset="0"/>
                <a:cs typeface="Times New Roman" panose="02020603050405020304" pitchFamily="18" charset="0"/>
              </a:rPr>
              <a:t>__</a:t>
            </a:r>
          </a:p>
        </p:txBody>
      </p:sp>
      <p:sp>
        <p:nvSpPr>
          <p:cNvPr id="3" name="Content Placeholder 2">
            <a:extLst>
              <a:ext uri="{FF2B5EF4-FFF2-40B4-BE49-F238E27FC236}">
                <a16:creationId xmlns:a16="http://schemas.microsoft.com/office/drawing/2014/main" id="{2E998DE4-C409-5A3B-43E0-D1F6CA1C7375}"/>
              </a:ext>
            </a:extLst>
          </p:cNvPr>
          <p:cNvSpPr>
            <a:spLocks noGrp="1"/>
          </p:cNvSpPr>
          <p:nvPr>
            <p:ph idx="1"/>
          </p:nvPr>
        </p:nvSpPr>
        <p:spPr>
          <a:xfrm>
            <a:off x="822959" y="1120877"/>
            <a:ext cx="7543801" cy="4748217"/>
          </a:xfrm>
        </p:spPr>
        <p:txBody>
          <a:bodyPr>
            <a:normAutofit/>
          </a:bodyPr>
          <a:lstStyle/>
          <a:p>
            <a:r>
              <a:rPr lang="en-US" sz="2800" b="1" dirty="0">
                <a:solidFill>
                  <a:schemeClr val="tx1"/>
                </a:solidFill>
                <a:latin typeface="Times New Roman" panose="02020603050405020304" pitchFamily="18" charset="0"/>
                <a:cs typeface="Times New Roman" panose="02020603050405020304" pitchFamily="18" charset="0"/>
              </a:rPr>
              <a:t>Evaluate with running inferences</a:t>
            </a:r>
          </a:p>
          <a:p>
            <a:r>
              <a:rPr lang="en-US" sz="2800" dirty="0">
                <a:solidFill>
                  <a:schemeClr val="tx1"/>
                </a:solidFill>
                <a:latin typeface="Times New Roman" panose="02020603050405020304" pitchFamily="18" charset="0"/>
                <a:cs typeface="Times New Roman" panose="02020603050405020304" pitchFamily="18" charset="0"/>
              </a:rPr>
              <a:t> </a:t>
            </a:r>
          </a:p>
          <a:p>
            <a:r>
              <a:rPr lang="en-US" sz="2800" dirty="0">
                <a:solidFill>
                  <a:schemeClr val="tx1"/>
                </a:solidFill>
                <a:latin typeface="Times New Roman" panose="02020603050405020304" pitchFamily="18" charset="0"/>
                <a:cs typeface="Times New Roman" panose="02020603050405020304" pitchFamily="18" charset="0"/>
              </a:rPr>
              <a:t>After training the model, it saved as </a:t>
            </a:r>
            <a:r>
              <a:rPr lang="en-US" sz="2800" b="1" dirty="0">
                <a:solidFill>
                  <a:schemeClr val="tx1"/>
                </a:solidFill>
                <a:latin typeface="Times New Roman" panose="02020603050405020304" pitchFamily="18" charset="0"/>
                <a:cs typeface="Times New Roman" panose="02020603050405020304" pitchFamily="18" charset="0"/>
              </a:rPr>
              <a:t>best.pt</a:t>
            </a:r>
            <a:r>
              <a:rPr lang="en-US" sz="2800" dirty="0">
                <a:solidFill>
                  <a:schemeClr val="tx1"/>
                </a:solidFill>
                <a:latin typeface="Times New Roman" panose="02020603050405020304" pitchFamily="18" charset="0"/>
                <a:cs typeface="Times New Roman" panose="02020603050405020304" pitchFamily="18" charset="0"/>
              </a:rPr>
              <a:t> and I prefer to change the model's name as </a:t>
            </a:r>
            <a:r>
              <a:rPr lang="en-US" sz="2800" b="1" dirty="0">
                <a:solidFill>
                  <a:schemeClr val="tx1"/>
                </a:solidFill>
                <a:latin typeface="Times New Roman" panose="02020603050405020304" pitchFamily="18" charset="0"/>
                <a:cs typeface="Times New Roman" panose="02020603050405020304" pitchFamily="18" charset="0"/>
              </a:rPr>
              <a:t>fire.pt</a:t>
            </a:r>
          </a:p>
          <a:p>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E260809-EE63-97A4-8983-144E88B33A6A}"/>
              </a:ext>
            </a:extLst>
          </p:cNvPr>
          <p:cNvPicPr>
            <a:picLocks noChangeAspect="1"/>
          </p:cNvPicPr>
          <p:nvPr/>
        </p:nvPicPr>
        <p:blipFill>
          <a:blip r:embed="rId2"/>
          <a:stretch>
            <a:fillRect/>
          </a:stretch>
        </p:blipFill>
        <p:spPr>
          <a:xfrm>
            <a:off x="822960" y="3183875"/>
            <a:ext cx="7543800" cy="2434728"/>
          </a:xfrm>
          <a:prstGeom prst="rect">
            <a:avLst/>
          </a:prstGeom>
        </p:spPr>
      </p:pic>
    </p:spTree>
    <p:extLst>
      <p:ext uri="{BB962C8B-B14F-4D97-AF65-F5344CB8AC3E}">
        <p14:creationId xmlns:p14="http://schemas.microsoft.com/office/powerpoint/2010/main" val="4263407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70DD-3DD4-21F7-AA64-930C7426D5ED}"/>
              </a:ext>
            </a:extLst>
          </p:cNvPr>
          <p:cNvSpPr>
            <a:spLocks noGrp="1"/>
          </p:cNvSpPr>
          <p:nvPr>
            <p:ph type="title"/>
          </p:nvPr>
        </p:nvSpPr>
        <p:spPr>
          <a:xfrm>
            <a:off x="822960" y="286606"/>
            <a:ext cx="7543800" cy="308542"/>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D376E1E5-563E-1080-1B15-985189A4BB7A}"/>
              </a:ext>
            </a:extLst>
          </p:cNvPr>
          <p:cNvSpPr>
            <a:spLocks noGrp="1"/>
          </p:cNvSpPr>
          <p:nvPr>
            <p:ph idx="1"/>
          </p:nvPr>
        </p:nvSpPr>
        <p:spPr>
          <a:xfrm>
            <a:off x="822959" y="892367"/>
            <a:ext cx="7543801" cy="4976727"/>
          </a:xfrm>
        </p:spPr>
        <p:txBody>
          <a:bodyPr>
            <a:normAutofit/>
          </a:bodyPr>
          <a:lstStyle/>
          <a:p>
            <a:r>
              <a:rPr lang="en-US" sz="2800" dirty="0">
                <a:latin typeface="Times New Roman" panose="02020603050405020304" pitchFamily="18" charset="0"/>
                <a:cs typeface="Times New Roman" panose="02020603050405020304" pitchFamily="18" charset="0"/>
              </a:rPr>
              <a:t>Running inference with a </a:t>
            </a:r>
            <a:r>
              <a:rPr lang="en-US" sz="2800" b="1" dirty="0">
                <a:latin typeface="Times New Roman" panose="02020603050405020304" pitchFamily="18" charset="0"/>
                <a:cs typeface="Times New Roman" panose="02020603050405020304" pitchFamily="18" charset="0"/>
              </a:rPr>
              <a:t>YOLO model</a:t>
            </a:r>
            <a:r>
              <a:rPr lang="en-US" sz="2800" dirty="0">
                <a:latin typeface="Times New Roman" panose="02020603050405020304" pitchFamily="18" charset="0"/>
                <a:cs typeface="Times New Roman" panose="02020603050405020304" pitchFamily="18" charset="0"/>
              </a:rPr>
              <a:t> using</a:t>
            </a:r>
            <a:r>
              <a:rPr lang="en-US" sz="2800" b="1" dirty="0">
                <a:latin typeface="Times New Roman" panose="02020603050405020304" pitchFamily="18" charset="0"/>
                <a:cs typeface="Times New Roman" panose="02020603050405020304" pitchFamily="18" charset="0"/>
              </a:rPr>
              <a:t> single image   </a:t>
            </a:r>
          </a:p>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result</a:t>
            </a:r>
            <a:r>
              <a:rPr lang="en-US" sz="2800" dirty="0">
                <a:latin typeface="Times New Roman" panose="02020603050405020304" pitchFamily="18" charset="0"/>
                <a:cs typeface="Times New Roman" panose="02020603050405020304" pitchFamily="18" charset="0"/>
                <a:sym typeface="Wingdings" panose="05000000000000000000" pitchFamily="2" charset="2"/>
              </a:rPr>
              <a:t></a:t>
            </a: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48A440-3529-143E-1DAF-B8B63847BF02}"/>
              </a:ext>
            </a:extLst>
          </p:cNvPr>
          <p:cNvPicPr>
            <a:picLocks noChangeAspect="1"/>
          </p:cNvPicPr>
          <p:nvPr/>
        </p:nvPicPr>
        <p:blipFill>
          <a:blip r:embed="rId3"/>
          <a:stretch>
            <a:fillRect/>
          </a:stretch>
        </p:blipFill>
        <p:spPr>
          <a:xfrm>
            <a:off x="822960" y="1850835"/>
            <a:ext cx="5609685" cy="2267176"/>
          </a:xfrm>
          <a:prstGeom prst="rect">
            <a:avLst/>
          </a:prstGeom>
        </p:spPr>
      </p:pic>
      <p:pic>
        <p:nvPicPr>
          <p:cNvPr id="7" name="Picture 6">
            <a:extLst>
              <a:ext uri="{FF2B5EF4-FFF2-40B4-BE49-F238E27FC236}">
                <a16:creationId xmlns:a16="http://schemas.microsoft.com/office/drawing/2014/main" id="{C373C94E-C7DA-E3E5-CFC3-961D06C73DA5}"/>
              </a:ext>
            </a:extLst>
          </p:cNvPr>
          <p:cNvPicPr>
            <a:picLocks noChangeAspect="1"/>
          </p:cNvPicPr>
          <p:nvPr/>
        </p:nvPicPr>
        <p:blipFill>
          <a:blip r:embed="rId4"/>
          <a:stretch>
            <a:fillRect/>
          </a:stretch>
        </p:blipFill>
        <p:spPr>
          <a:xfrm>
            <a:off x="3876543" y="3995677"/>
            <a:ext cx="4936951" cy="2267176"/>
          </a:xfrm>
          <a:prstGeom prst="rect">
            <a:avLst/>
          </a:prstGeom>
        </p:spPr>
      </p:pic>
    </p:spTree>
    <p:extLst>
      <p:ext uri="{BB962C8B-B14F-4D97-AF65-F5344CB8AC3E}">
        <p14:creationId xmlns:p14="http://schemas.microsoft.com/office/powerpoint/2010/main" val="2496046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23A7-E2DB-8202-E8AD-AE616E4812DD}"/>
              </a:ext>
            </a:extLst>
          </p:cNvPr>
          <p:cNvSpPr>
            <a:spLocks noGrp="1"/>
          </p:cNvSpPr>
          <p:nvPr>
            <p:ph type="title"/>
          </p:nvPr>
        </p:nvSpPr>
        <p:spPr>
          <a:xfrm>
            <a:off x="822960" y="286604"/>
            <a:ext cx="7543800" cy="407459"/>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DB5483D9-EBF8-221C-081A-59F64062B680}"/>
              </a:ext>
            </a:extLst>
          </p:cNvPr>
          <p:cNvSpPr>
            <a:spLocks noGrp="1"/>
          </p:cNvSpPr>
          <p:nvPr>
            <p:ph idx="1"/>
          </p:nvPr>
        </p:nvSpPr>
        <p:spPr>
          <a:xfrm>
            <a:off x="822959" y="892366"/>
            <a:ext cx="7543801" cy="4976729"/>
          </a:xfrm>
        </p:spPr>
        <p:txBody>
          <a:bodyPr/>
          <a:lstStyle/>
          <a:p>
            <a:r>
              <a:rPr lang="en-US" sz="2800" dirty="0">
                <a:latin typeface="Times New Roman" panose="02020603050405020304" pitchFamily="18" charset="0"/>
                <a:cs typeface="Times New Roman" panose="02020603050405020304" pitchFamily="18" charset="0"/>
              </a:rPr>
              <a:t>Running inference with a </a:t>
            </a:r>
            <a:r>
              <a:rPr lang="en-US" sz="2800" b="1" dirty="0">
                <a:latin typeface="Times New Roman" panose="02020603050405020304" pitchFamily="18" charset="0"/>
                <a:cs typeface="Times New Roman" panose="02020603050405020304" pitchFamily="18" charset="0"/>
              </a:rPr>
              <a:t>YOLO model</a:t>
            </a:r>
            <a:r>
              <a:rPr lang="en-US" sz="2800" dirty="0">
                <a:latin typeface="Times New Roman" panose="02020603050405020304" pitchFamily="18" charset="0"/>
                <a:cs typeface="Times New Roman" panose="02020603050405020304" pitchFamily="18" charset="0"/>
              </a:rPr>
              <a:t> using</a:t>
            </a:r>
            <a:r>
              <a:rPr lang="en-US" sz="2800" b="1" dirty="0">
                <a:latin typeface="Times New Roman" panose="02020603050405020304" pitchFamily="18" charset="0"/>
                <a:cs typeface="Times New Roman" panose="02020603050405020304" pitchFamily="18" charset="0"/>
              </a:rPr>
              <a:t> multiple images           results</a:t>
            </a:r>
            <a:r>
              <a:rPr lang="en-US" sz="2800" b="1" dirty="0">
                <a:latin typeface="Times New Roman" panose="02020603050405020304" pitchFamily="18" charset="0"/>
                <a:cs typeface="Times New Roman" panose="02020603050405020304" pitchFamily="18" charset="0"/>
                <a:sym typeface="Wingdings" panose="05000000000000000000" pitchFamily="2" charset="2"/>
              </a:rPr>
              <a:t></a:t>
            </a:r>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sym typeface="Wingdings" panose="05000000000000000000" pitchFamily="2" charset="2"/>
              </a:rPr>
              <a:t></a:t>
            </a:r>
            <a:endParaRPr lang="en-US" sz="2800" b="1"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1291F398-95DA-2535-00EB-5AD8E83A676F}"/>
              </a:ext>
            </a:extLst>
          </p:cNvPr>
          <p:cNvPicPr>
            <a:picLocks noChangeAspect="1"/>
          </p:cNvPicPr>
          <p:nvPr/>
        </p:nvPicPr>
        <p:blipFill>
          <a:blip r:embed="rId2"/>
          <a:stretch>
            <a:fillRect/>
          </a:stretch>
        </p:blipFill>
        <p:spPr>
          <a:xfrm>
            <a:off x="198303" y="1752514"/>
            <a:ext cx="4946574" cy="4516084"/>
          </a:xfrm>
          <a:prstGeom prst="rect">
            <a:avLst/>
          </a:prstGeom>
        </p:spPr>
      </p:pic>
      <p:pic>
        <p:nvPicPr>
          <p:cNvPr id="7" name="Picture 6">
            <a:extLst>
              <a:ext uri="{FF2B5EF4-FFF2-40B4-BE49-F238E27FC236}">
                <a16:creationId xmlns:a16="http://schemas.microsoft.com/office/drawing/2014/main" id="{D3514E57-9CEB-0F9C-0269-9F19A5B462D5}"/>
              </a:ext>
            </a:extLst>
          </p:cNvPr>
          <p:cNvPicPr>
            <a:picLocks noChangeAspect="1"/>
          </p:cNvPicPr>
          <p:nvPr/>
        </p:nvPicPr>
        <p:blipFill>
          <a:blip r:embed="rId3"/>
          <a:stretch>
            <a:fillRect/>
          </a:stretch>
        </p:blipFill>
        <p:spPr>
          <a:xfrm>
            <a:off x="5541217" y="1752514"/>
            <a:ext cx="1676486" cy="1111307"/>
          </a:xfrm>
          <a:prstGeom prst="rect">
            <a:avLst/>
          </a:prstGeom>
        </p:spPr>
      </p:pic>
      <p:pic>
        <p:nvPicPr>
          <p:cNvPr id="9" name="Picture 8">
            <a:extLst>
              <a:ext uri="{FF2B5EF4-FFF2-40B4-BE49-F238E27FC236}">
                <a16:creationId xmlns:a16="http://schemas.microsoft.com/office/drawing/2014/main" id="{C2B45197-EB42-1273-8D67-B1C81616758B}"/>
              </a:ext>
            </a:extLst>
          </p:cNvPr>
          <p:cNvPicPr>
            <a:picLocks noChangeAspect="1"/>
          </p:cNvPicPr>
          <p:nvPr/>
        </p:nvPicPr>
        <p:blipFill>
          <a:blip r:embed="rId4"/>
          <a:stretch>
            <a:fillRect/>
          </a:stretch>
        </p:blipFill>
        <p:spPr>
          <a:xfrm>
            <a:off x="7217703" y="1752514"/>
            <a:ext cx="1911448" cy="1054154"/>
          </a:xfrm>
          <a:prstGeom prst="rect">
            <a:avLst/>
          </a:prstGeom>
        </p:spPr>
      </p:pic>
      <p:pic>
        <p:nvPicPr>
          <p:cNvPr id="11" name="Picture 10">
            <a:extLst>
              <a:ext uri="{FF2B5EF4-FFF2-40B4-BE49-F238E27FC236}">
                <a16:creationId xmlns:a16="http://schemas.microsoft.com/office/drawing/2014/main" id="{47B4220C-2CEB-4006-2C56-0BC4779B5ECC}"/>
              </a:ext>
            </a:extLst>
          </p:cNvPr>
          <p:cNvPicPr>
            <a:picLocks noChangeAspect="1"/>
          </p:cNvPicPr>
          <p:nvPr/>
        </p:nvPicPr>
        <p:blipFill>
          <a:blip r:embed="rId5"/>
          <a:stretch>
            <a:fillRect/>
          </a:stretch>
        </p:blipFill>
        <p:spPr>
          <a:xfrm>
            <a:off x="5522166" y="2841369"/>
            <a:ext cx="1695537" cy="1073205"/>
          </a:xfrm>
          <a:prstGeom prst="rect">
            <a:avLst/>
          </a:prstGeom>
        </p:spPr>
      </p:pic>
      <p:pic>
        <p:nvPicPr>
          <p:cNvPr id="13" name="Picture 12">
            <a:extLst>
              <a:ext uri="{FF2B5EF4-FFF2-40B4-BE49-F238E27FC236}">
                <a16:creationId xmlns:a16="http://schemas.microsoft.com/office/drawing/2014/main" id="{5175189F-C12A-A119-F878-B2D5E192C4F0}"/>
              </a:ext>
            </a:extLst>
          </p:cNvPr>
          <p:cNvPicPr>
            <a:picLocks noChangeAspect="1"/>
          </p:cNvPicPr>
          <p:nvPr/>
        </p:nvPicPr>
        <p:blipFill>
          <a:blip r:embed="rId6"/>
          <a:stretch>
            <a:fillRect/>
          </a:stretch>
        </p:blipFill>
        <p:spPr>
          <a:xfrm>
            <a:off x="7217703" y="2806668"/>
            <a:ext cx="1911447" cy="1181161"/>
          </a:xfrm>
          <a:prstGeom prst="rect">
            <a:avLst/>
          </a:prstGeom>
        </p:spPr>
      </p:pic>
      <p:pic>
        <p:nvPicPr>
          <p:cNvPr id="15" name="Picture 14">
            <a:extLst>
              <a:ext uri="{FF2B5EF4-FFF2-40B4-BE49-F238E27FC236}">
                <a16:creationId xmlns:a16="http://schemas.microsoft.com/office/drawing/2014/main" id="{6868A527-B1D5-CC29-74AB-2E0442FCF02E}"/>
              </a:ext>
            </a:extLst>
          </p:cNvPr>
          <p:cNvPicPr>
            <a:picLocks noChangeAspect="1"/>
          </p:cNvPicPr>
          <p:nvPr/>
        </p:nvPicPr>
        <p:blipFill>
          <a:blip r:embed="rId7"/>
          <a:stretch>
            <a:fillRect/>
          </a:stretch>
        </p:blipFill>
        <p:spPr>
          <a:xfrm>
            <a:off x="5522165" y="3914574"/>
            <a:ext cx="1695538" cy="1054154"/>
          </a:xfrm>
          <a:prstGeom prst="rect">
            <a:avLst/>
          </a:prstGeom>
        </p:spPr>
      </p:pic>
      <p:pic>
        <p:nvPicPr>
          <p:cNvPr id="17" name="Picture 16">
            <a:extLst>
              <a:ext uri="{FF2B5EF4-FFF2-40B4-BE49-F238E27FC236}">
                <a16:creationId xmlns:a16="http://schemas.microsoft.com/office/drawing/2014/main" id="{A90CE435-228E-151C-A0CB-6EDFFB02763F}"/>
              </a:ext>
            </a:extLst>
          </p:cNvPr>
          <p:cNvPicPr>
            <a:picLocks noChangeAspect="1"/>
          </p:cNvPicPr>
          <p:nvPr/>
        </p:nvPicPr>
        <p:blipFill>
          <a:blip r:embed="rId8"/>
          <a:stretch>
            <a:fillRect/>
          </a:stretch>
        </p:blipFill>
        <p:spPr>
          <a:xfrm>
            <a:off x="7204459" y="3942866"/>
            <a:ext cx="1911448" cy="1225613"/>
          </a:xfrm>
          <a:prstGeom prst="rect">
            <a:avLst/>
          </a:prstGeom>
        </p:spPr>
      </p:pic>
      <p:pic>
        <p:nvPicPr>
          <p:cNvPr id="19" name="Picture 18">
            <a:extLst>
              <a:ext uri="{FF2B5EF4-FFF2-40B4-BE49-F238E27FC236}">
                <a16:creationId xmlns:a16="http://schemas.microsoft.com/office/drawing/2014/main" id="{A085117B-CB22-0EEC-DF00-FA035A6E300D}"/>
              </a:ext>
            </a:extLst>
          </p:cNvPr>
          <p:cNvPicPr>
            <a:picLocks noChangeAspect="1"/>
          </p:cNvPicPr>
          <p:nvPr/>
        </p:nvPicPr>
        <p:blipFill>
          <a:blip r:embed="rId9"/>
          <a:stretch>
            <a:fillRect/>
          </a:stretch>
        </p:blipFill>
        <p:spPr>
          <a:xfrm>
            <a:off x="2376310" y="1752514"/>
            <a:ext cx="3149762" cy="2753385"/>
          </a:xfrm>
          <a:prstGeom prst="rect">
            <a:avLst/>
          </a:prstGeom>
        </p:spPr>
      </p:pic>
      <p:pic>
        <p:nvPicPr>
          <p:cNvPr id="21" name="Picture 20">
            <a:extLst>
              <a:ext uri="{FF2B5EF4-FFF2-40B4-BE49-F238E27FC236}">
                <a16:creationId xmlns:a16="http://schemas.microsoft.com/office/drawing/2014/main" id="{3F21AB4E-461C-058F-DAB3-A85EEEAC155E}"/>
              </a:ext>
            </a:extLst>
          </p:cNvPr>
          <p:cNvPicPr>
            <a:picLocks noChangeAspect="1"/>
          </p:cNvPicPr>
          <p:nvPr/>
        </p:nvPicPr>
        <p:blipFill>
          <a:blip r:embed="rId10"/>
          <a:stretch>
            <a:fillRect/>
          </a:stretch>
        </p:blipFill>
        <p:spPr>
          <a:xfrm>
            <a:off x="5334511" y="5206117"/>
            <a:ext cx="3794640" cy="1626728"/>
          </a:xfrm>
          <a:prstGeom prst="rect">
            <a:avLst/>
          </a:prstGeom>
        </p:spPr>
      </p:pic>
    </p:spTree>
    <p:extLst>
      <p:ext uri="{BB962C8B-B14F-4D97-AF65-F5344CB8AC3E}">
        <p14:creationId xmlns:p14="http://schemas.microsoft.com/office/powerpoint/2010/main" val="649940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73DFD-DEC8-4E30-D49A-A9853DEE4E2C}"/>
              </a:ext>
            </a:extLst>
          </p:cNvPr>
          <p:cNvSpPr>
            <a:spLocks noGrp="1"/>
          </p:cNvSpPr>
          <p:nvPr>
            <p:ph type="title"/>
          </p:nvPr>
        </p:nvSpPr>
        <p:spPr>
          <a:xfrm>
            <a:off x="822960" y="286604"/>
            <a:ext cx="7543800" cy="385425"/>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0C2CB203-209F-0D94-A07F-BACE07465A1F}"/>
              </a:ext>
            </a:extLst>
          </p:cNvPr>
          <p:cNvSpPr>
            <a:spLocks noGrp="1"/>
          </p:cNvSpPr>
          <p:nvPr>
            <p:ph idx="1"/>
          </p:nvPr>
        </p:nvSpPr>
        <p:spPr>
          <a:xfrm>
            <a:off x="822959" y="958467"/>
            <a:ext cx="7543801" cy="4910627"/>
          </a:xfrm>
        </p:spPr>
        <p:txBody>
          <a:bodyPr>
            <a:normAutofit/>
          </a:bodyPr>
          <a:lstStyle/>
          <a:p>
            <a:r>
              <a:rPr lang="en-US" sz="2800" dirty="0">
                <a:latin typeface="Times New Roman" panose="02020603050405020304" pitchFamily="18" charset="0"/>
                <a:cs typeface="Times New Roman" panose="02020603050405020304" pitchFamily="18" charset="0"/>
              </a:rPr>
              <a:t>Running inference with a </a:t>
            </a:r>
            <a:r>
              <a:rPr lang="en-US" sz="2800" b="1" dirty="0">
                <a:latin typeface="Times New Roman" panose="02020603050405020304" pitchFamily="18" charset="0"/>
                <a:cs typeface="Times New Roman" panose="02020603050405020304" pitchFamily="18" charset="0"/>
              </a:rPr>
              <a:t>YOLO model</a:t>
            </a:r>
            <a:r>
              <a:rPr lang="en-US" sz="2800" dirty="0">
                <a:latin typeface="Times New Roman" panose="02020603050405020304" pitchFamily="18" charset="0"/>
                <a:cs typeface="Times New Roman" panose="02020603050405020304" pitchFamily="18" charset="0"/>
              </a:rPr>
              <a:t> using</a:t>
            </a:r>
            <a:r>
              <a:rPr lang="en-US" sz="2800" b="1" dirty="0">
                <a:latin typeface="Times New Roman" panose="02020603050405020304" pitchFamily="18" charset="0"/>
                <a:cs typeface="Times New Roman" panose="02020603050405020304" pitchFamily="18" charset="0"/>
              </a:rPr>
              <a:t> video</a:t>
            </a:r>
          </a:p>
          <a:p>
            <a:pPr marL="0" indent="0">
              <a:buNone/>
            </a:pPr>
            <a:endParaRPr lang="en-US" sz="2800" b="1" dirty="0">
              <a:latin typeface="Times New Roman" panose="02020603050405020304" pitchFamily="18" charset="0"/>
              <a:cs typeface="Times New Roman" panose="02020603050405020304" pitchFamily="18" charset="0"/>
              <a:sym typeface="Wingdings" panose="05000000000000000000" pitchFamily="2" charset="2"/>
            </a:endParaRPr>
          </a:p>
          <a:p>
            <a:pPr marL="0" indent="0">
              <a:buNone/>
            </a:pPr>
            <a:r>
              <a:rPr lang="en-US" sz="2800" b="1" dirty="0">
                <a:latin typeface="Times New Roman" panose="02020603050405020304" pitchFamily="18" charset="0"/>
                <a:cs typeface="Times New Roman" panose="02020603050405020304" pitchFamily="18" charset="0"/>
                <a:sym typeface="Wingdings" panose="05000000000000000000" pitchFamily="2" charset="2"/>
              </a:rPr>
              <a:t>result</a:t>
            </a:r>
            <a:endParaRPr lang="en-US" sz="2800" dirty="0"/>
          </a:p>
        </p:txBody>
      </p:sp>
      <p:pic>
        <p:nvPicPr>
          <p:cNvPr id="9" name="Picture 8">
            <a:extLst>
              <a:ext uri="{FF2B5EF4-FFF2-40B4-BE49-F238E27FC236}">
                <a16:creationId xmlns:a16="http://schemas.microsoft.com/office/drawing/2014/main" id="{727F4D0F-2ECD-454E-7B77-AD76E8E1C8E2}"/>
              </a:ext>
            </a:extLst>
          </p:cNvPr>
          <p:cNvPicPr>
            <a:picLocks noChangeAspect="1"/>
          </p:cNvPicPr>
          <p:nvPr/>
        </p:nvPicPr>
        <p:blipFill>
          <a:blip r:embed="rId2"/>
          <a:stretch>
            <a:fillRect/>
          </a:stretch>
        </p:blipFill>
        <p:spPr>
          <a:xfrm>
            <a:off x="0" y="2960587"/>
            <a:ext cx="9144000" cy="3874375"/>
          </a:xfrm>
          <a:prstGeom prst="rect">
            <a:avLst/>
          </a:prstGeom>
        </p:spPr>
      </p:pic>
      <p:pic>
        <p:nvPicPr>
          <p:cNvPr id="11" name="Picture 10">
            <a:extLst>
              <a:ext uri="{FF2B5EF4-FFF2-40B4-BE49-F238E27FC236}">
                <a16:creationId xmlns:a16="http://schemas.microsoft.com/office/drawing/2014/main" id="{F2AD6A30-A954-9E80-B6A2-9D4A67401C05}"/>
              </a:ext>
            </a:extLst>
          </p:cNvPr>
          <p:cNvPicPr>
            <a:picLocks noChangeAspect="1"/>
          </p:cNvPicPr>
          <p:nvPr/>
        </p:nvPicPr>
        <p:blipFill>
          <a:blip r:embed="rId3"/>
          <a:stretch>
            <a:fillRect/>
          </a:stretch>
        </p:blipFill>
        <p:spPr>
          <a:xfrm>
            <a:off x="2697059" y="1778597"/>
            <a:ext cx="6424082" cy="1791103"/>
          </a:xfrm>
          <a:prstGeom prst="rect">
            <a:avLst/>
          </a:prstGeom>
        </p:spPr>
      </p:pic>
    </p:spTree>
    <p:extLst>
      <p:ext uri="{BB962C8B-B14F-4D97-AF65-F5344CB8AC3E}">
        <p14:creationId xmlns:p14="http://schemas.microsoft.com/office/powerpoint/2010/main" val="1171328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DF05-446C-D371-B0EE-A5B0AB1AAEED}"/>
              </a:ext>
            </a:extLst>
          </p:cNvPr>
          <p:cNvSpPr>
            <a:spLocks noGrp="1"/>
          </p:cNvSpPr>
          <p:nvPr>
            <p:ph type="title"/>
          </p:nvPr>
        </p:nvSpPr>
        <p:spPr>
          <a:xfrm>
            <a:off x="822960" y="286605"/>
            <a:ext cx="7543800" cy="942428"/>
          </a:xfrm>
        </p:spPr>
        <p:txBody>
          <a:bodyPr/>
          <a:lstStyle/>
          <a:p>
            <a:r>
              <a:rPr lang="en-US" b="1" dirty="0">
                <a:solidFill>
                  <a:schemeClr val="tx1"/>
                </a:solidFill>
                <a:latin typeface="Times New Roman" panose="02020603050405020304" pitchFamily="18" charset="0"/>
                <a:cs typeface="Times New Roman" panose="02020603050405020304" pitchFamily="18" charset="0"/>
              </a:rPr>
              <a:t>Model deployment </a:t>
            </a:r>
            <a:endParaRPr lang="en-US" b="1" dirty="0">
              <a:solidFill>
                <a:schemeClr val="tx1"/>
              </a:solidFill>
            </a:endParaRPr>
          </a:p>
        </p:txBody>
      </p:sp>
      <p:sp>
        <p:nvSpPr>
          <p:cNvPr id="3" name="Content Placeholder 2">
            <a:extLst>
              <a:ext uri="{FF2B5EF4-FFF2-40B4-BE49-F238E27FC236}">
                <a16:creationId xmlns:a16="http://schemas.microsoft.com/office/drawing/2014/main" id="{8C5ACCEA-9FC3-8A0E-B9B7-FBD472625702}"/>
              </a:ext>
            </a:extLst>
          </p:cNvPr>
          <p:cNvSpPr>
            <a:spLocks noGrp="1"/>
          </p:cNvSpPr>
          <p:nvPr>
            <p:ph idx="1"/>
          </p:nvPr>
        </p:nvSpPr>
        <p:spPr>
          <a:xfrm>
            <a:off x="822959" y="1406013"/>
            <a:ext cx="7543801" cy="4463081"/>
          </a:xfrm>
        </p:spPr>
        <p:txBody>
          <a:bodyPr>
            <a:noAutofit/>
          </a:bodyPr>
          <a:lstStyle/>
          <a:p>
            <a:pPr algn="just"/>
            <a:r>
              <a:rPr lang="en-US" sz="2400" b="1" dirty="0">
                <a:solidFill>
                  <a:schemeClr val="tx1"/>
                </a:solidFill>
                <a:latin typeface="Times New Roman" panose="02020603050405020304" pitchFamily="18" charset="0"/>
                <a:cs typeface="Times New Roman" panose="02020603050405020304" pitchFamily="18" charset="0"/>
              </a:rPr>
              <a:t>Model locally using </a:t>
            </a:r>
            <a:r>
              <a:rPr lang="en-US" sz="2400" b="1" dirty="0" err="1">
                <a:solidFill>
                  <a:schemeClr val="tx1"/>
                </a:solidFill>
                <a:latin typeface="Times New Roman" panose="02020603050405020304" pitchFamily="18" charset="0"/>
                <a:cs typeface="Times New Roman" panose="02020603050405020304" pitchFamily="18" charset="0"/>
              </a:rPr>
              <a:t>Streamlit</a:t>
            </a:r>
            <a:r>
              <a:rPr lang="en-US" sz="2400" b="1" dirty="0">
                <a:solidFill>
                  <a:schemeClr val="tx1"/>
                </a:solidFill>
                <a:latin typeface="Times New Roman" panose="02020603050405020304" pitchFamily="18" charset="0"/>
                <a:cs typeface="Times New Roman" panose="02020603050405020304" pitchFamily="18" charset="0"/>
              </a:rPr>
              <a:t> and GitHub</a:t>
            </a:r>
          </a:p>
          <a:p>
            <a:pPr algn="just"/>
            <a:r>
              <a:rPr lang="en-US" sz="2400" b="1" dirty="0">
                <a:solidFill>
                  <a:schemeClr val="tx1"/>
                </a:solidFill>
                <a:latin typeface="Times New Roman" panose="02020603050405020304" pitchFamily="18" charset="0"/>
                <a:cs typeface="Times New Roman" panose="02020603050405020304" pitchFamily="18" charset="0"/>
              </a:rPr>
              <a:t>Step 1: Organize your project folder</a:t>
            </a:r>
            <a:endParaRPr lang="en-US" sz="2400" dirty="0">
              <a:solidFill>
                <a:schemeClr val="tx1"/>
              </a:solidFill>
              <a:latin typeface="Times New Roman" panose="02020603050405020304" pitchFamily="18" charset="0"/>
              <a:cs typeface="Times New Roman" panose="02020603050405020304" pitchFamily="18" charset="0"/>
            </a:endParaRPr>
          </a:p>
          <a:p>
            <a:pPr algn="just"/>
            <a:r>
              <a:rPr lang="en-US" sz="2400" dirty="0">
                <a:solidFill>
                  <a:schemeClr val="tx1"/>
                </a:solidFill>
                <a:latin typeface="Times New Roman" panose="02020603050405020304" pitchFamily="18" charset="0"/>
                <a:cs typeface="Times New Roman" panose="02020603050405020304" pitchFamily="18" charset="0"/>
              </a:rPr>
              <a:t>├─ fire.pt                  # Your trained YOLO model</a:t>
            </a:r>
          </a:p>
          <a:p>
            <a:pPr algn="just"/>
            <a:r>
              <a:rPr lang="en-US" sz="2400" dirty="0">
                <a:solidFill>
                  <a:schemeClr val="tx1"/>
                </a:solidFill>
                <a:latin typeface="Times New Roman" panose="02020603050405020304" pitchFamily="18" charset="0"/>
                <a:cs typeface="Times New Roman" panose="02020603050405020304" pitchFamily="18" charset="0"/>
              </a:rPr>
              <a:t>├─ app.py                   # Your </a:t>
            </a:r>
            <a:r>
              <a:rPr lang="en-US" sz="2400" dirty="0" err="1">
                <a:solidFill>
                  <a:schemeClr val="tx1"/>
                </a:solidFill>
                <a:latin typeface="Times New Roman" panose="02020603050405020304" pitchFamily="18" charset="0"/>
                <a:cs typeface="Times New Roman" panose="02020603050405020304" pitchFamily="18" charset="0"/>
              </a:rPr>
              <a:t>Streamlit</a:t>
            </a:r>
            <a:r>
              <a:rPr lang="en-US" sz="2400" dirty="0">
                <a:solidFill>
                  <a:schemeClr val="tx1"/>
                </a:solidFill>
                <a:latin typeface="Times New Roman" panose="02020603050405020304" pitchFamily="18" charset="0"/>
                <a:cs typeface="Times New Roman" panose="02020603050405020304" pitchFamily="18" charset="0"/>
              </a:rPr>
              <a:t> application</a:t>
            </a:r>
          </a:p>
          <a:p>
            <a:pPr algn="just"/>
            <a:r>
              <a:rPr lang="en-US" sz="2400" dirty="0">
                <a:solidFill>
                  <a:schemeClr val="tx1"/>
                </a:solidFill>
                <a:latin typeface="Times New Roman" panose="02020603050405020304" pitchFamily="18" charset="0"/>
                <a:cs typeface="Times New Roman" panose="02020603050405020304" pitchFamily="18" charset="0"/>
              </a:rPr>
              <a:t>├─ requirements.txt         # Python dependencies</a:t>
            </a:r>
          </a:p>
          <a:p>
            <a:pPr algn="just"/>
            <a:r>
              <a:rPr lang="en-US" sz="2400" b="1" dirty="0">
                <a:solidFill>
                  <a:schemeClr val="tx1"/>
                </a:solidFill>
                <a:latin typeface="Times New Roman" panose="02020603050405020304" pitchFamily="18" charset="0"/>
                <a:cs typeface="Times New Roman" panose="02020603050405020304" pitchFamily="18" charset="0"/>
              </a:rPr>
              <a:t>Step 2: Write your </a:t>
            </a:r>
            <a:r>
              <a:rPr lang="en-US" sz="2400" b="1" dirty="0" err="1">
                <a:solidFill>
                  <a:schemeClr val="tx1"/>
                </a:solidFill>
                <a:latin typeface="Times New Roman" panose="02020603050405020304" pitchFamily="18" charset="0"/>
                <a:cs typeface="Times New Roman" panose="02020603050405020304" pitchFamily="18" charset="0"/>
              </a:rPr>
              <a:t>Streamlit</a:t>
            </a:r>
            <a:r>
              <a:rPr lang="en-US" sz="2400" b="1" dirty="0">
                <a:solidFill>
                  <a:schemeClr val="tx1"/>
                </a:solidFill>
                <a:latin typeface="Times New Roman" panose="02020603050405020304" pitchFamily="18" charset="0"/>
                <a:cs typeface="Times New Roman" panose="02020603050405020304" pitchFamily="18" charset="0"/>
              </a:rPr>
              <a:t> app (app.py)</a:t>
            </a:r>
          </a:p>
          <a:p>
            <a:pPr algn="just"/>
            <a:r>
              <a:rPr lang="en-US" sz="2400" b="1" dirty="0">
                <a:solidFill>
                  <a:schemeClr val="tx1"/>
                </a:solidFill>
                <a:latin typeface="Times New Roman" panose="02020603050405020304" pitchFamily="18" charset="0"/>
                <a:cs typeface="Times New Roman" panose="02020603050405020304" pitchFamily="18" charset="0"/>
              </a:rPr>
              <a:t>Step 3: Create requirements.txt</a:t>
            </a:r>
          </a:p>
          <a:p>
            <a:pPr algn="just"/>
            <a:r>
              <a:rPr lang="en-US" sz="2400" dirty="0">
                <a:solidFill>
                  <a:schemeClr val="tx1"/>
                </a:solidFill>
                <a:latin typeface="Times New Roman" panose="02020603050405020304" pitchFamily="18" charset="0"/>
                <a:cs typeface="Times New Roman" panose="02020603050405020304" pitchFamily="18" charset="0"/>
              </a:rPr>
              <a:t>This file lists all Python dependencies:</a:t>
            </a:r>
          </a:p>
          <a:p>
            <a:pPr algn="just"/>
            <a:r>
              <a:rPr lang="en-US" sz="2400" dirty="0" err="1">
                <a:solidFill>
                  <a:schemeClr val="tx1"/>
                </a:solidFill>
                <a:latin typeface="Times New Roman" panose="02020603050405020304" pitchFamily="18" charset="0"/>
                <a:cs typeface="Times New Roman" panose="02020603050405020304" pitchFamily="18" charset="0"/>
              </a:rPr>
              <a:t>Streamlit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ultralytics</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opencv</a:t>
            </a:r>
            <a:r>
              <a:rPr lang="en-US" sz="2400" dirty="0">
                <a:solidFill>
                  <a:schemeClr val="tx1"/>
                </a:solidFill>
                <a:latin typeface="Times New Roman" panose="02020603050405020304" pitchFamily="18" charset="0"/>
                <a:cs typeface="Times New Roman" panose="02020603050405020304" pitchFamily="18" charset="0"/>
              </a:rPr>
              <a:t>-python, Pillow</a:t>
            </a:r>
          </a:p>
        </p:txBody>
      </p:sp>
    </p:spTree>
    <p:extLst>
      <p:ext uri="{BB962C8B-B14F-4D97-AF65-F5344CB8AC3E}">
        <p14:creationId xmlns:p14="http://schemas.microsoft.com/office/powerpoint/2010/main" val="231773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29657"/>
            <a:ext cx="7543800" cy="1002536"/>
          </a:xfrm>
        </p:spPr>
        <p:txBody>
          <a:bodyPr>
            <a:normAutofit fontScale="90000"/>
          </a:bodyPr>
          <a:lstStyle/>
          <a:p>
            <a:r>
              <a:rPr b="1" dirty="0">
                <a:solidFill>
                  <a:schemeClr val="tx1"/>
                </a:solidFill>
                <a:latin typeface="Times New Roman" panose="02020603050405020304" pitchFamily="18" charset="0"/>
                <a:cs typeface="Times New Roman" panose="02020603050405020304" pitchFamily="18" charset="0"/>
              </a:rPr>
              <a:t>Why this Problem is Important</a:t>
            </a:r>
            <a:r>
              <a:rPr lang="en-US" b="1" dirty="0">
                <a:solidFill>
                  <a:schemeClr val="tx1"/>
                </a:solidFill>
                <a:latin typeface="Times New Roman" panose="02020603050405020304" pitchFamily="18" charset="0"/>
                <a:cs typeface="Times New Roman" panose="02020603050405020304" pitchFamily="18" charset="0"/>
              </a:rPr>
              <a:t>? </a:t>
            </a:r>
            <a:endParaRPr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22959" y="1432193"/>
            <a:ext cx="7825282" cy="4847421"/>
          </a:xfrm>
        </p:spPr>
        <p:txBody>
          <a:bodyPr>
            <a:normAutofit/>
          </a:bodyPr>
          <a:lstStyle/>
          <a:p>
            <a:endParaRPr dirty="0"/>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Fires at </a:t>
            </a:r>
            <a:r>
              <a:rPr lang="en-US" sz="2800" dirty="0" err="1">
                <a:solidFill>
                  <a:schemeClr val="tx1"/>
                </a:solidFill>
                <a:latin typeface="Times New Roman" panose="02020603050405020304" pitchFamily="18" charset="0"/>
                <a:cs typeface="Times New Roman" panose="02020603050405020304" pitchFamily="18" charset="0"/>
              </a:rPr>
              <a:t>Gakiriro</a:t>
            </a:r>
            <a:r>
              <a:rPr lang="en-US" sz="2800" dirty="0">
                <a:solidFill>
                  <a:schemeClr val="tx1"/>
                </a:solidFill>
                <a:latin typeface="Times New Roman" panose="02020603050405020304" pitchFamily="18" charset="0"/>
                <a:cs typeface="Times New Roman" panose="02020603050405020304" pitchFamily="18" charset="0"/>
              </a:rPr>
              <a:t> destroy goods, tools, and people's savings harming families and the local economy.</a:t>
            </a:r>
          </a:p>
          <a:p>
            <a:pPr algn="just"/>
            <a:r>
              <a:rPr lang="en-US" sz="2800" dirty="0">
                <a:solidFill>
                  <a:schemeClr val="tx1"/>
                </a:solidFill>
                <a:latin typeface="Times New Roman" panose="02020603050405020304" pitchFamily="18" charset="0"/>
                <a:cs typeface="Times New Roman" panose="02020603050405020304" pitchFamily="18" charset="0"/>
              </a:rPr>
              <a:t>Current detectors often miss early flames or react too late, especially at night or in open market areas.</a:t>
            </a:r>
          </a:p>
          <a:p>
            <a:pPr algn="just"/>
            <a:r>
              <a:rPr lang="en-US" sz="2800" dirty="0">
                <a:solidFill>
                  <a:schemeClr val="tx1"/>
                </a:solidFill>
                <a:latin typeface="Times New Roman" panose="02020603050405020304" pitchFamily="18" charset="0"/>
                <a:cs typeface="Times New Roman" panose="02020603050405020304" pitchFamily="18" charset="0"/>
              </a:rPr>
              <a:t>Many sellers have no insurance, so losses are direct and severe.</a:t>
            </a:r>
          </a:p>
          <a:p>
            <a:pPr algn="just"/>
            <a:r>
              <a:rPr lang="en-US" sz="2800" dirty="0">
                <a:solidFill>
                  <a:schemeClr val="tx1"/>
                </a:solidFill>
                <a:latin typeface="Times New Roman" panose="02020603050405020304" pitchFamily="18" charset="0"/>
                <a:cs typeface="Times New Roman" panose="02020603050405020304" pitchFamily="18" charset="0"/>
              </a:rPr>
              <a:t>A low-cost, reliable early-warning system can save lives, reduce damage, and keep small businesses running.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357E-3C8D-46A3-4EDA-EEF2C79E4293}"/>
              </a:ext>
            </a:extLst>
          </p:cNvPr>
          <p:cNvSpPr>
            <a:spLocks noGrp="1"/>
          </p:cNvSpPr>
          <p:nvPr>
            <p:ph type="title"/>
          </p:nvPr>
        </p:nvSpPr>
        <p:spPr>
          <a:xfrm>
            <a:off x="822960" y="286604"/>
            <a:ext cx="7543800" cy="824441"/>
          </a:xfrm>
        </p:spPr>
        <p:txBody>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67F12DE9-6241-C465-F4E8-18741F78D651}"/>
              </a:ext>
            </a:extLst>
          </p:cNvPr>
          <p:cNvSpPr>
            <a:spLocks noGrp="1"/>
          </p:cNvSpPr>
          <p:nvPr>
            <p:ph idx="1"/>
          </p:nvPr>
        </p:nvSpPr>
        <p:spPr>
          <a:xfrm>
            <a:off x="822959" y="1779640"/>
            <a:ext cx="7543801" cy="4483508"/>
          </a:xfrm>
        </p:spPr>
        <p:txBody>
          <a:bodyPr>
            <a:normAutofit fontScale="92500" lnSpcReduction="20000"/>
          </a:bodyPr>
          <a:lstStyle/>
          <a:p>
            <a:r>
              <a:rPr lang="en-US" sz="2400" b="1" dirty="0">
                <a:solidFill>
                  <a:schemeClr val="tx1"/>
                </a:solidFill>
                <a:latin typeface="Times New Roman" panose="02020603050405020304" pitchFamily="18" charset="0"/>
                <a:cs typeface="Times New Roman" panose="02020603050405020304" pitchFamily="18" charset="0"/>
              </a:rPr>
              <a:t>Step 4: Initialize Git repository</a:t>
            </a:r>
          </a:p>
          <a:p>
            <a:r>
              <a:rPr lang="en-US" sz="2400" dirty="0">
                <a:solidFill>
                  <a:schemeClr val="tx1"/>
                </a:solidFill>
                <a:latin typeface="Times New Roman" panose="02020603050405020304" pitchFamily="18" charset="0"/>
                <a:cs typeface="Times New Roman" panose="02020603050405020304" pitchFamily="18" charset="0"/>
              </a:rPr>
              <a:t>In your project folder:</a:t>
            </a:r>
          </a:p>
          <a:p>
            <a:r>
              <a:rPr lang="en-US" sz="2400" dirty="0">
                <a:solidFill>
                  <a:schemeClr val="tx1"/>
                </a:solidFill>
                <a:latin typeface="Times New Roman" panose="02020603050405020304" pitchFamily="18" charset="0"/>
                <a:cs typeface="Times New Roman" panose="02020603050405020304" pitchFamily="18" charset="0"/>
              </a:rPr>
              <a:t>git </a:t>
            </a:r>
            <a:r>
              <a:rPr lang="en-US" sz="2400" dirty="0" err="1">
                <a:solidFill>
                  <a:schemeClr val="tx1"/>
                </a:solidFill>
                <a:latin typeface="Times New Roman" panose="02020603050405020304" pitchFamily="18" charset="0"/>
                <a:cs typeface="Times New Roman" panose="02020603050405020304" pitchFamily="18" charset="0"/>
              </a:rPr>
              <a:t>init</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git add .</a:t>
            </a:r>
          </a:p>
          <a:p>
            <a:r>
              <a:rPr lang="en-US" sz="2400" dirty="0">
                <a:solidFill>
                  <a:schemeClr val="tx1"/>
                </a:solidFill>
                <a:latin typeface="Times New Roman" panose="02020603050405020304" pitchFamily="18" charset="0"/>
                <a:cs typeface="Times New Roman" panose="02020603050405020304" pitchFamily="18" charset="0"/>
              </a:rPr>
              <a:t>git commit -m "Initial commit of fire detection app“</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Step 5: Push to GitHub</a:t>
            </a:r>
          </a:p>
          <a:p>
            <a:r>
              <a:rPr lang="en-US" sz="2400" dirty="0">
                <a:solidFill>
                  <a:schemeClr val="tx1"/>
                </a:solidFill>
                <a:latin typeface="Times New Roman" panose="02020603050405020304" pitchFamily="18" charset="0"/>
                <a:cs typeface="Times New Roman" panose="02020603050405020304" pitchFamily="18" charset="0"/>
              </a:rPr>
              <a:t>git remote add origin https://github.com/your-username/fire-detection.git</a:t>
            </a:r>
          </a:p>
          <a:p>
            <a:r>
              <a:rPr lang="en-US" sz="2400" dirty="0">
                <a:solidFill>
                  <a:schemeClr val="tx1"/>
                </a:solidFill>
                <a:latin typeface="Times New Roman" panose="02020603050405020304" pitchFamily="18" charset="0"/>
                <a:cs typeface="Times New Roman" panose="02020603050405020304" pitchFamily="18" charset="0"/>
              </a:rPr>
              <a:t>git branch -M main</a:t>
            </a:r>
          </a:p>
          <a:p>
            <a:r>
              <a:rPr lang="en-US" sz="2400" dirty="0">
                <a:solidFill>
                  <a:schemeClr val="tx1"/>
                </a:solidFill>
                <a:latin typeface="Times New Roman" panose="02020603050405020304" pitchFamily="18" charset="0"/>
                <a:cs typeface="Times New Roman" panose="02020603050405020304" pitchFamily="18" charset="0"/>
              </a:rPr>
              <a:t>git push -u origin main</a:t>
            </a:r>
          </a:p>
          <a:p>
            <a:endParaRPr lang="en-US" dirty="0"/>
          </a:p>
        </p:txBody>
      </p:sp>
    </p:spTree>
    <p:extLst>
      <p:ext uri="{BB962C8B-B14F-4D97-AF65-F5344CB8AC3E}">
        <p14:creationId xmlns:p14="http://schemas.microsoft.com/office/powerpoint/2010/main" val="1855570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BBAC-2269-B312-7F2A-71BCEBD9E1EE}"/>
              </a:ext>
            </a:extLst>
          </p:cNvPr>
          <p:cNvSpPr>
            <a:spLocks noGrp="1"/>
          </p:cNvSpPr>
          <p:nvPr>
            <p:ph type="title"/>
          </p:nvPr>
        </p:nvSpPr>
        <p:spPr>
          <a:xfrm>
            <a:off x="822960" y="286605"/>
            <a:ext cx="7543800" cy="702302"/>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FB904D1C-2E91-7D94-E324-2616C39FB8D6}"/>
              </a:ext>
            </a:extLst>
          </p:cNvPr>
          <p:cNvSpPr>
            <a:spLocks noGrp="1"/>
          </p:cNvSpPr>
          <p:nvPr>
            <p:ph idx="1"/>
          </p:nvPr>
        </p:nvSpPr>
        <p:spPr>
          <a:xfrm>
            <a:off x="822959" y="1720645"/>
            <a:ext cx="7543801" cy="4148449"/>
          </a:xfrm>
        </p:spPr>
        <p:txBody>
          <a:bodyPr/>
          <a:lstStyle/>
          <a:p>
            <a:r>
              <a:rPr lang="en-US" sz="2400" b="1" dirty="0">
                <a:solidFill>
                  <a:schemeClr val="tx1"/>
                </a:solidFill>
                <a:latin typeface="Times New Roman" panose="02020603050405020304" pitchFamily="18" charset="0"/>
                <a:cs typeface="Times New Roman" panose="02020603050405020304" pitchFamily="18" charset="0"/>
              </a:rPr>
              <a:t>Step 6: Install dependencies locally</a:t>
            </a:r>
          </a:p>
          <a:p>
            <a:r>
              <a:rPr lang="en-US" sz="2400" dirty="0">
                <a:solidFill>
                  <a:schemeClr val="tx1"/>
                </a:solidFill>
                <a:latin typeface="Times New Roman" panose="02020603050405020304" pitchFamily="18" charset="0"/>
                <a:cs typeface="Times New Roman" panose="02020603050405020304" pitchFamily="18" charset="0"/>
              </a:rPr>
              <a:t>Create a virtual environment (optional but recommended):</a:t>
            </a:r>
          </a:p>
          <a:p>
            <a:r>
              <a:rPr lang="en-US" sz="2400" dirty="0">
                <a:solidFill>
                  <a:schemeClr val="tx1"/>
                </a:solidFill>
                <a:latin typeface="Times New Roman" panose="02020603050405020304" pitchFamily="18" charset="0"/>
                <a:cs typeface="Times New Roman" panose="02020603050405020304" pitchFamily="18" charset="0"/>
              </a:rPr>
              <a:t>python -m </a:t>
            </a:r>
            <a:r>
              <a:rPr lang="en-US" sz="2400" dirty="0" err="1">
                <a:solidFill>
                  <a:schemeClr val="tx1"/>
                </a:solidFill>
                <a:latin typeface="Times New Roman" panose="02020603050405020304" pitchFamily="18" charset="0"/>
                <a:cs typeface="Times New Roman" panose="02020603050405020304" pitchFamily="18" charset="0"/>
              </a:rPr>
              <a:t>venv</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myvenv</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err="1">
                <a:solidFill>
                  <a:schemeClr val="tx1"/>
                </a:solidFill>
                <a:latin typeface="Times New Roman" panose="02020603050405020304" pitchFamily="18" charset="0"/>
                <a:cs typeface="Times New Roman" panose="02020603050405020304" pitchFamily="18" charset="0"/>
              </a:rPr>
              <a:t>venv</a:t>
            </a:r>
            <a:r>
              <a:rPr lang="en-US" sz="2400" dirty="0">
                <a:solidFill>
                  <a:schemeClr val="tx1"/>
                </a:solidFill>
                <a:latin typeface="Times New Roman" panose="02020603050405020304" pitchFamily="18" charset="0"/>
                <a:cs typeface="Times New Roman" panose="02020603050405020304" pitchFamily="18" charset="0"/>
              </a:rPr>
              <a:t>\Scripts\activate      # Windows</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b="1" dirty="0">
                <a:solidFill>
                  <a:schemeClr val="tx1"/>
                </a:solidFill>
                <a:latin typeface="Times New Roman" panose="02020603050405020304" pitchFamily="18" charset="0"/>
                <a:cs typeface="Times New Roman" panose="02020603050405020304" pitchFamily="18" charset="0"/>
              </a:rPr>
              <a:t>Install requirements:</a:t>
            </a:r>
          </a:p>
          <a:p>
            <a:r>
              <a:rPr lang="en-US" sz="2400" dirty="0">
                <a:solidFill>
                  <a:schemeClr val="tx1"/>
                </a:solidFill>
                <a:latin typeface="Times New Roman" panose="02020603050405020304" pitchFamily="18" charset="0"/>
                <a:cs typeface="Times New Roman" panose="02020603050405020304" pitchFamily="18" charset="0"/>
              </a:rPr>
              <a:t>pip install -r requirements.txt</a:t>
            </a:r>
          </a:p>
          <a:p>
            <a:endParaRPr lang="en-US" dirty="0"/>
          </a:p>
        </p:txBody>
      </p:sp>
    </p:spTree>
    <p:extLst>
      <p:ext uri="{BB962C8B-B14F-4D97-AF65-F5344CB8AC3E}">
        <p14:creationId xmlns:p14="http://schemas.microsoft.com/office/powerpoint/2010/main" val="2466644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54E7-D0FB-A152-2F4E-5AB6FE01909E}"/>
              </a:ext>
            </a:extLst>
          </p:cNvPr>
          <p:cNvSpPr>
            <a:spLocks noGrp="1"/>
          </p:cNvSpPr>
          <p:nvPr>
            <p:ph type="title"/>
          </p:nvPr>
        </p:nvSpPr>
        <p:spPr>
          <a:xfrm>
            <a:off x="822960" y="286605"/>
            <a:ext cx="7543800" cy="702302"/>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A91F46CE-1ED0-6F6D-BD55-EA0F5D2DD274}"/>
              </a:ext>
            </a:extLst>
          </p:cNvPr>
          <p:cNvSpPr>
            <a:spLocks noGrp="1"/>
          </p:cNvSpPr>
          <p:nvPr>
            <p:ph idx="1"/>
          </p:nvPr>
        </p:nvSpPr>
        <p:spPr>
          <a:xfrm>
            <a:off x="822959" y="1710813"/>
            <a:ext cx="7543801" cy="4158281"/>
          </a:xfrm>
        </p:spPr>
        <p:txBody>
          <a:bodyPr/>
          <a:lstStyle/>
          <a:p>
            <a:r>
              <a:rPr lang="en-US" sz="2400" b="1" dirty="0">
                <a:solidFill>
                  <a:schemeClr val="tx1"/>
                </a:solidFill>
                <a:latin typeface="Times New Roman" panose="02020603050405020304" pitchFamily="18" charset="0"/>
                <a:cs typeface="Times New Roman" panose="02020603050405020304" pitchFamily="18" charset="0"/>
              </a:rPr>
              <a:t>Step 7: Run </a:t>
            </a:r>
            <a:r>
              <a:rPr lang="en-US" sz="2400" b="1" dirty="0" err="1">
                <a:solidFill>
                  <a:schemeClr val="tx1"/>
                </a:solidFill>
                <a:latin typeface="Times New Roman" panose="02020603050405020304" pitchFamily="18" charset="0"/>
                <a:cs typeface="Times New Roman" panose="02020603050405020304" pitchFamily="18" charset="0"/>
              </a:rPr>
              <a:t>Streamlit</a:t>
            </a:r>
            <a:r>
              <a:rPr lang="en-US" sz="2400" b="1" dirty="0">
                <a:solidFill>
                  <a:schemeClr val="tx1"/>
                </a:solidFill>
                <a:latin typeface="Times New Roman" panose="02020603050405020304" pitchFamily="18" charset="0"/>
                <a:cs typeface="Times New Roman" panose="02020603050405020304" pitchFamily="18" charset="0"/>
              </a:rPr>
              <a:t> locally</a:t>
            </a:r>
          </a:p>
          <a:p>
            <a:r>
              <a:rPr lang="en-US" sz="2400" dirty="0" err="1">
                <a:solidFill>
                  <a:schemeClr val="tx1"/>
                </a:solidFill>
                <a:latin typeface="Times New Roman" panose="02020603050405020304" pitchFamily="18" charset="0"/>
                <a:cs typeface="Times New Roman" panose="02020603050405020304" pitchFamily="18" charset="0"/>
              </a:rPr>
              <a:t>streamlit</a:t>
            </a:r>
            <a:r>
              <a:rPr lang="en-US" sz="2400" dirty="0">
                <a:solidFill>
                  <a:schemeClr val="tx1"/>
                </a:solidFill>
                <a:latin typeface="Times New Roman" panose="02020603050405020304" pitchFamily="18" charset="0"/>
                <a:cs typeface="Times New Roman" panose="02020603050405020304" pitchFamily="18" charset="0"/>
              </a:rPr>
              <a:t> run app.py</a:t>
            </a:r>
          </a:p>
          <a:p>
            <a:endParaRPr lang="en-US" sz="2400"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r>
              <a:rPr lang="en-US" sz="2400" dirty="0">
                <a:solidFill>
                  <a:schemeClr val="tx1"/>
                </a:solidFill>
                <a:latin typeface="Times New Roman" panose="02020603050405020304" pitchFamily="18" charset="0"/>
                <a:cs typeface="Times New Roman" panose="02020603050405020304" pitchFamily="18" charset="0"/>
              </a:rPr>
              <a:t>This will open a local URL (usually http://localhost:8501) in your browser.</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You can upload images and test fire detection locally.</a:t>
            </a:r>
          </a:p>
          <a:p>
            <a:endParaRPr lang="en-US" dirty="0"/>
          </a:p>
        </p:txBody>
      </p:sp>
    </p:spTree>
    <p:extLst>
      <p:ext uri="{BB962C8B-B14F-4D97-AF65-F5344CB8AC3E}">
        <p14:creationId xmlns:p14="http://schemas.microsoft.com/office/powerpoint/2010/main" val="3484457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53A9-B782-1545-159E-AB690F9A0EF1}"/>
              </a:ext>
            </a:extLst>
          </p:cNvPr>
          <p:cNvSpPr>
            <a:spLocks noGrp="1"/>
          </p:cNvSpPr>
          <p:nvPr>
            <p:ph type="title"/>
          </p:nvPr>
        </p:nvSpPr>
        <p:spPr>
          <a:xfrm>
            <a:off x="822960" y="286605"/>
            <a:ext cx="7543800" cy="702302"/>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94B0CAD3-8F13-0BFE-ACAB-5093883F5AA6}"/>
              </a:ext>
            </a:extLst>
          </p:cNvPr>
          <p:cNvSpPr>
            <a:spLocks noGrp="1"/>
          </p:cNvSpPr>
          <p:nvPr>
            <p:ph idx="1"/>
          </p:nvPr>
        </p:nvSpPr>
        <p:spPr>
          <a:xfrm>
            <a:off x="822959" y="988907"/>
            <a:ext cx="7543801" cy="4880187"/>
          </a:xfrm>
        </p:spPr>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Local Deployment Test</a:t>
            </a:r>
          </a:p>
        </p:txBody>
      </p:sp>
      <p:pic>
        <p:nvPicPr>
          <p:cNvPr id="7" name="Picture 6">
            <a:extLst>
              <a:ext uri="{FF2B5EF4-FFF2-40B4-BE49-F238E27FC236}">
                <a16:creationId xmlns:a16="http://schemas.microsoft.com/office/drawing/2014/main" id="{216BA8B5-D0DA-78FB-DE4E-B6FD7F27C388}"/>
              </a:ext>
            </a:extLst>
          </p:cNvPr>
          <p:cNvPicPr>
            <a:picLocks noChangeAspect="1"/>
          </p:cNvPicPr>
          <p:nvPr/>
        </p:nvPicPr>
        <p:blipFill>
          <a:blip r:embed="rId2"/>
          <a:stretch>
            <a:fillRect/>
          </a:stretch>
        </p:blipFill>
        <p:spPr>
          <a:xfrm>
            <a:off x="1" y="1347019"/>
            <a:ext cx="9144000" cy="5510981"/>
          </a:xfrm>
          <a:prstGeom prst="rect">
            <a:avLst/>
          </a:prstGeom>
        </p:spPr>
      </p:pic>
    </p:spTree>
    <p:extLst>
      <p:ext uri="{BB962C8B-B14F-4D97-AF65-F5344CB8AC3E}">
        <p14:creationId xmlns:p14="http://schemas.microsoft.com/office/powerpoint/2010/main" val="2930716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48876D-D4DC-C484-04A1-4A6F7089C8EB}"/>
              </a:ext>
            </a:extLst>
          </p:cNvPr>
          <p:cNvSpPr>
            <a:spLocks noGrp="1"/>
          </p:cNvSpPr>
          <p:nvPr>
            <p:ph idx="1"/>
          </p:nvPr>
        </p:nvSpPr>
        <p:spPr>
          <a:xfrm>
            <a:off x="822959" y="1258529"/>
            <a:ext cx="7543801" cy="4610565"/>
          </a:xfrm>
        </p:spPr>
        <p:txBody>
          <a:bodyPr/>
          <a:lstStyle/>
          <a:p>
            <a:r>
              <a:rPr lang="en-US" b="1" dirty="0">
                <a:solidFill>
                  <a:schemeClr val="tx1"/>
                </a:solidFill>
                <a:latin typeface="Times New Roman" panose="02020603050405020304" pitchFamily="18" charset="0"/>
                <a:cs typeface="Times New Roman" panose="02020603050405020304" pitchFamily="18" charset="0"/>
              </a:rPr>
              <a:t>Locally Image Test</a:t>
            </a:r>
          </a:p>
        </p:txBody>
      </p:sp>
      <p:sp>
        <p:nvSpPr>
          <p:cNvPr id="4" name="Title 1">
            <a:extLst>
              <a:ext uri="{FF2B5EF4-FFF2-40B4-BE49-F238E27FC236}">
                <a16:creationId xmlns:a16="http://schemas.microsoft.com/office/drawing/2014/main" id="{78203648-AEB3-C376-5E83-F5C9ECF95B89}"/>
              </a:ext>
            </a:extLst>
          </p:cNvPr>
          <p:cNvSpPr>
            <a:spLocks noGrp="1"/>
          </p:cNvSpPr>
          <p:nvPr>
            <p:ph type="title"/>
          </p:nvPr>
        </p:nvSpPr>
        <p:spPr>
          <a:xfrm>
            <a:off x="800100" y="178450"/>
            <a:ext cx="7543800" cy="702302"/>
          </a:xfrm>
        </p:spPr>
        <p:txBody>
          <a:bodyPr>
            <a:normAutofit fontScale="90000"/>
          </a:bodyPr>
          <a:lstStyle/>
          <a:p>
            <a:r>
              <a:rPr lang="en-US" dirty="0" err="1">
                <a:solidFill>
                  <a:srgbClr val="C00000"/>
                </a:solidFill>
              </a:rPr>
              <a:t>Cont</a:t>
            </a:r>
            <a:r>
              <a:rPr lang="en-US" dirty="0">
                <a:solidFill>
                  <a:srgbClr val="C00000"/>
                </a:solidFill>
              </a:rPr>
              <a:t>__</a:t>
            </a:r>
          </a:p>
        </p:txBody>
      </p:sp>
      <p:pic>
        <p:nvPicPr>
          <p:cNvPr id="6" name="Picture 5">
            <a:extLst>
              <a:ext uri="{FF2B5EF4-FFF2-40B4-BE49-F238E27FC236}">
                <a16:creationId xmlns:a16="http://schemas.microsoft.com/office/drawing/2014/main" id="{A502A9C4-A4CF-02D7-702F-AC0ED3B3FBD5}"/>
              </a:ext>
            </a:extLst>
          </p:cNvPr>
          <p:cNvPicPr>
            <a:picLocks noChangeAspect="1"/>
          </p:cNvPicPr>
          <p:nvPr/>
        </p:nvPicPr>
        <p:blipFill>
          <a:blip r:embed="rId2"/>
          <a:stretch>
            <a:fillRect/>
          </a:stretch>
        </p:blipFill>
        <p:spPr>
          <a:xfrm>
            <a:off x="0" y="1602658"/>
            <a:ext cx="9144000" cy="5255342"/>
          </a:xfrm>
          <a:prstGeom prst="rect">
            <a:avLst/>
          </a:prstGeom>
        </p:spPr>
      </p:pic>
    </p:spTree>
    <p:extLst>
      <p:ext uri="{BB962C8B-B14F-4D97-AF65-F5344CB8AC3E}">
        <p14:creationId xmlns:p14="http://schemas.microsoft.com/office/powerpoint/2010/main" val="2394489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59CF-B6B4-7736-8E32-2E6BAA8E7621}"/>
              </a:ext>
            </a:extLst>
          </p:cNvPr>
          <p:cNvSpPr>
            <a:spLocks noGrp="1"/>
          </p:cNvSpPr>
          <p:nvPr>
            <p:ph type="title"/>
          </p:nvPr>
        </p:nvSpPr>
        <p:spPr>
          <a:xfrm>
            <a:off x="822960" y="286605"/>
            <a:ext cx="7543800" cy="627796"/>
          </a:xfrm>
        </p:spPr>
        <p:txBody>
          <a:bodyPr>
            <a:normAutofit fontScale="90000"/>
          </a:bodyPr>
          <a:lstStyle/>
          <a:p>
            <a:r>
              <a:rPr lang="en-US" dirty="0" err="1">
                <a:solidFill>
                  <a:srgbClr val="C00000"/>
                </a:solidFill>
              </a:rPr>
              <a:t>Cont</a:t>
            </a:r>
            <a:r>
              <a:rPr lang="en-US" dirty="0">
                <a:solidFill>
                  <a:srgbClr val="C00000"/>
                </a:solidFill>
              </a:rPr>
              <a:t>__</a:t>
            </a:r>
          </a:p>
        </p:txBody>
      </p:sp>
      <p:pic>
        <p:nvPicPr>
          <p:cNvPr id="5" name="Content Placeholder 4">
            <a:extLst>
              <a:ext uri="{FF2B5EF4-FFF2-40B4-BE49-F238E27FC236}">
                <a16:creationId xmlns:a16="http://schemas.microsoft.com/office/drawing/2014/main" id="{DFCFC57A-D597-CE97-E7DC-61B051D0FC27}"/>
              </a:ext>
            </a:extLst>
          </p:cNvPr>
          <p:cNvPicPr>
            <a:picLocks noGrp="1" noChangeAspect="1"/>
          </p:cNvPicPr>
          <p:nvPr>
            <p:ph idx="1"/>
          </p:nvPr>
        </p:nvPicPr>
        <p:blipFill>
          <a:blip r:embed="rId2"/>
          <a:stretch>
            <a:fillRect/>
          </a:stretch>
        </p:blipFill>
        <p:spPr>
          <a:xfrm>
            <a:off x="0" y="1563329"/>
            <a:ext cx="9144000" cy="5294672"/>
          </a:xfrm>
        </p:spPr>
      </p:pic>
    </p:spTree>
    <p:extLst>
      <p:ext uri="{BB962C8B-B14F-4D97-AF65-F5344CB8AC3E}">
        <p14:creationId xmlns:p14="http://schemas.microsoft.com/office/powerpoint/2010/main" val="3516020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F817F-71A0-CDEA-E590-F576DF03D384}"/>
              </a:ext>
            </a:extLst>
          </p:cNvPr>
          <p:cNvSpPr>
            <a:spLocks noGrp="1"/>
          </p:cNvSpPr>
          <p:nvPr>
            <p:ph type="title"/>
          </p:nvPr>
        </p:nvSpPr>
        <p:spPr>
          <a:xfrm>
            <a:off x="822960" y="286605"/>
            <a:ext cx="7543800" cy="549138"/>
          </a:xfrm>
        </p:spPr>
        <p:txBody>
          <a:bodyPr>
            <a:normAutofit fontScale="90000"/>
          </a:bodyPr>
          <a:lstStyle/>
          <a:p>
            <a:r>
              <a:rPr lang="en-US" dirty="0" err="1">
                <a:solidFill>
                  <a:srgbClr val="C00000"/>
                </a:solidFill>
              </a:rPr>
              <a:t>Cont</a:t>
            </a:r>
            <a:r>
              <a:rPr lang="en-US" dirty="0">
                <a:solidFill>
                  <a:srgbClr val="C00000"/>
                </a:solidFill>
              </a:rPr>
              <a:t>__</a:t>
            </a:r>
          </a:p>
        </p:txBody>
      </p:sp>
      <p:pic>
        <p:nvPicPr>
          <p:cNvPr id="5" name="Content Placeholder 4">
            <a:extLst>
              <a:ext uri="{FF2B5EF4-FFF2-40B4-BE49-F238E27FC236}">
                <a16:creationId xmlns:a16="http://schemas.microsoft.com/office/drawing/2014/main" id="{C2D253CA-77D2-9C7D-3E3A-027C75CDBBD0}"/>
              </a:ext>
            </a:extLst>
          </p:cNvPr>
          <p:cNvPicPr>
            <a:picLocks noGrp="1" noChangeAspect="1"/>
          </p:cNvPicPr>
          <p:nvPr>
            <p:ph idx="1"/>
          </p:nvPr>
        </p:nvPicPr>
        <p:blipFill>
          <a:blip r:embed="rId2"/>
          <a:stretch>
            <a:fillRect/>
          </a:stretch>
        </p:blipFill>
        <p:spPr>
          <a:xfrm>
            <a:off x="0" y="914400"/>
            <a:ext cx="9075174" cy="5943599"/>
          </a:xfrm>
        </p:spPr>
      </p:pic>
    </p:spTree>
    <p:extLst>
      <p:ext uri="{BB962C8B-B14F-4D97-AF65-F5344CB8AC3E}">
        <p14:creationId xmlns:p14="http://schemas.microsoft.com/office/powerpoint/2010/main" val="1609727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CCE-65B6-ECC0-A1A6-835BA13082E6}"/>
              </a:ext>
            </a:extLst>
          </p:cNvPr>
          <p:cNvSpPr>
            <a:spLocks noGrp="1"/>
          </p:cNvSpPr>
          <p:nvPr>
            <p:ph type="title"/>
          </p:nvPr>
        </p:nvSpPr>
        <p:spPr>
          <a:xfrm>
            <a:off x="822960" y="286605"/>
            <a:ext cx="7543800" cy="702302"/>
          </a:xfrm>
        </p:spPr>
        <p:txBody>
          <a:bodyPr>
            <a:normAutofit fontScale="90000"/>
          </a:bodyPr>
          <a:lstStyle/>
          <a:p>
            <a:r>
              <a:rPr lang="en-US" dirty="0" err="1">
                <a:solidFill>
                  <a:srgbClr val="C00000"/>
                </a:solidFill>
              </a:rPr>
              <a:t>Cont</a:t>
            </a:r>
            <a:r>
              <a:rPr lang="en-US" dirty="0">
                <a:solidFill>
                  <a:srgbClr val="C00000"/>
                </a:solidFill>
              </a:rPr>
              <a:t>___</a:t>
            </a:r>
          </a:p>
        </p:txBody>
      </p:sp>
      <p:sp>
        <p:nvSpPr>
          <p:cNvPr id="3" name="Content Placeholder 2">
            <a:extLst>
              <a:ext uri="{FF2B5EF4-FFF2-40B4-BE49-F238E27FC236}">
                <a16:creationId xmlns:a16="http://schemas.microsoft.com/office/drawing/2014/main" id="{C7FA6BF1-0852-1B24-7DB2-52F2DA3298E7}"/>
              </a:ext>
            </a:extLst>
          </p:cNvPr>
          <p:cNvSpPr>
            <a:spLocks noGrp="1"/>
          </p:cNvSpPr>
          <p:nvPr>
            <p:ph idx="1"/>
          </p:nvPr>
        </p:nvSpPr>
        <p:spPr>
          <a:xfrm>
            <a:off x="822959" y="988907"/>
            <a:ext cx="7543801" cy="4880187"/>
          </a:xfrm>
        </p:spPr>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Local Deployment Test using Webcam</a:t>
            </a:r>
          </a:p>
        </p:txBody>
      </p:sp>
      <p:pic>
        <p:nvPicPr>
          <p:cNvPr id="5" name="Picture 4">
            <a:extLst>
              <a:ext uri="{FF2B5EF4-FFF2-40B4-BE49-F238E27FC236}">
                <a16:creationId xmlns:a16="http://schemas.microsoft.com/office/drawing/2014/main" id="{16D95460-5FFB-9E24-A21C-87FC8DC7BF9E}"/>
              </a:ext>
            </a:extLst>
          </p:cNvPr>
          <p:cNvPicPr>
            <a:picLocks noChangeAspect="1"/>
          </p:cNvPicPr>
          <p:nvPr/>
        </p:nvPicPr>
        <p:blipFill>
          <a:blip r:embed="rId2"/>
          <a:stretch>
            <a:fillRect/>
          </a:stretch>
        </p:blipFill>
        <p:spPr>
          <a:xfrm>
            <a:off x="0" y="1405623"/>
            <a:ext cx="9144000" cy="4965680"/>
          </a:xfrm>
          <a:prstGeom prst="rect">
            <a:avLst/>
          </a:prstGeom>
        </p:spPr>
      </p:pic>
    </p:spTree>
    <p:extLst>
      <p:ext uri="{BB962C8B-B14F-4D97-AF65-F5344CB8AC3E}">
        <p14:creationId xmlns:p14="http://schemas.microsoft.com/office/powerpoint/2010/main" val="1491233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3A73-9A01-FBF8-0C9C-B18451DA14D9}"/>
              </a:ext>
            </a:extLst>
          </p:cNvPr>
          <p:cNvSpPr>
            <a:spLocks noGrp="1"/>
          </p:cNvSpPr>
          <p:nvPr>
            <p:ph type="title"/>
          </p:nvPr>
        </p:nvSpPr>
        <p:spPr>
          <a:xfrm>
            <a:off x="822960" y="286604"/>
            <a:ext cx="7543800" cy="490145"/>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4" name="Content Placeholder 2">
            <a:extLst>
              <a:ext uri="{FF2B5EF4-FFF2-40B4-BE49-F238E27FC236}">
                <a16:creationId xmlns:a16="http://schemas.microsoft.com/office/drawing/2014/main" id="{3387F9A8-9669-013A-D8DF-F34B8169C893}"/>
              </a:ext>
            </a:extLst>
          </p:cNvPr>
          <p:cNvSpPr>
            <a:spLocks noGrp="1"/>
          </p:cNvSpPr>
          <p:nvPr>
            <p:ph idx="1"/>
          </p:nvPr>
        </p:nvSpPr>
        <p:spPr>
          <a:xfrm>
            <a:off x="822325" y="776749"/>
            <a:ext cx="7543800" cy="5092240"/>
          </a:xfrm>
        </p:spPr>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Public Deployment Test using Image</a:t>
            </a:r>
          </a:p>
        </p:txBody>
      </p:sp>
      <p:pic>
        <p:nvPicPr>
          <p:cNvPr id="6" name="Picture 5">
            <a:extLst>
              <a:ext uri="{FF2B5EF4-FFF2-40B4-BE49-F238E27FC236}">
                <a16:creationId xmlns:a16="http://schemas.microsoft.com/office/drawing/2014/main" id="{E9CFBC55-3354-0179-C136-698E1D4043EE}"/>
              </a:ext>
            </a:extLst>
          </p:cNvPr>
          <p:cNvPicPr>
            <a:picLocks noChangeAspect="1"/>
          </p:cNvPicPr>
          <p:nvPr/>
        </p:nvPicPr>
        <p:blipFill>
          <a:blip r:embed="rId2"/>
          <a:stretch>
            <a:fillRect/>
          </a:stretch>
        </p:blipFill>
        <p:spPr>
          <a:xfrm>
            <a:off x="0" y="1232544"/>
            <a:ext cx="9144000" cy="5338852"/>
          </a:xfrm>
          <a:prstGeom prst="rect">
            <a:avLst/>
          </a:prstGeom>
        </p:spPr>
      </p:pic>
    </p:spTree>
    <p:extLst>
      <p:ext uri="{BB962C8B-B14F-4D97-AF65-F5344CB8AC3E}">
        <p14:creationId xmlns:p14="http://schemas.microsoft.com/office/powerpoint/2010/main" val="1698999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1965941-2250-F1D4-AE75-5A05120C1505}"/>
              </a:ext>
            </a:extLst>
          </p:cNvPr>
          <p:cNvPicPr>
            <a:picLocks noGrp="1" noChangeAspect="1"/>
          </p:cNvPicPr>
          <p:nvPr>
            <p:ph idx="1"/>
          </p:nvPr>
        </p:nvPicPr>
        <p:blipFill>
          <a:blip r:embed="rId2"/>
          <a:stretch>
            <a:fillRect/>
          </a:stretch>
        </p:blipFill>
        <p:spPr>
          <a:xfrm>
            <a:off x="1" y="863037"/>
            <a:ext cx="9144000" cy="5488602"/>
          </a:xfrm>
        </p:spPr>
      </p:pic>
      <p:sp>
        <p:nvSpPr>
          <p:cNvPr id="5" name="Title 1">
            <a:extLst>
              <a:ext uri="{FF2B5EF4-FFF2-40B4-BE49-F238E27FC236}">
                <a16:creationId xmlns:a16="http://schemas.microsoft.com/office/drawing/2014/main" id="{C32CE15B-D270-8113-E257-6FE28132236A}"/>
              </a:ext>
            </a:extLst>
          </p:cNvPr>
          <p:cNvSpPr>
            <a:spLocks noGrp="1"/>
          </p:cNvSpPr>
          <p:nvPr>
            <p:ph type="title"/>
          </p:nvPr>
        </p:nvSpPr>
        <p:spPr>
          <a:xfrm>
            <a:off x="800100" y="286604"/>
            <a:ext cx="7543800" cy="490145"/>
          </a:xfrm>
        </p:spPr>
        <p:txBody>
          <a:bodyPr>
            <a:normAutofit fontScale="90000"/>
          </a:bodyPr>
          <a:lstStyle/>
          <a:p>
            <a:r>
              <a:rPr lang="en-US" dirty="0" err="1">
                <a:solidFill>
                  <a:srgbClr val="C00000"/>
                </a:solidFill>
              </a:rPr>
              <a:t>Cont</a:t>
            </a:r>
            <a:r>
              <a:rPr lang="en-US" dirty="0">
                <a:solidFill>
                  <a:srgbClr val="C00000"/>
                </a:solidFill>
              </a:rPr>
              <a:t>__</a:t>
            </a:r>
          </a:p>
        </p:txBody>
      </p:sp>
    </p:spTree>
    <p:extLst>
      <p:ext uri="{BB962C8B-B14F-4D97-AF65-F5344CB8AC3E}">
        <p14:creationId xmlns:p14="http://schemas.microsoft.com/office/powerpoint/2010/main" val="180201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79488"/>
          </a:xfrm>
        </p:spPr>
        <p:txBody>
          <a:bodyPr/>
          <a:lstStyle/>
          <a:p>
            <a:r>
              <a:rPr lang="en-US" b="1" dirty="0">
                <a:solidFill>
                  <a:schemeClr val="tx1"/>
                </a:solidFill>
                <a:latin typeface="Times New Roman" panose="02020603050405020304" pitchFamily="18" charset="0"/>
                <a:cs typeface="Times New Roman" panose="02020603050405020304" pitchFamily="18" charset="0"/>
              </a:rPr>
              <a:t>Insights from Solving It</a:t>
            </a:r>
            <a:endParaRPr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buFont typeface="Wingdings" panose="05000000000000000000" pitchFamily="2" charset="2"/>
              <a:buChar char="q"/>
            </a:pPr>
            <a:r>
              <a:rPr lang="en-US" sz="2800" dirty="0">
                <a:solidFill>
                  <a:schemeClr val="tx1"/>
                </a:solidFill>
                <a:latin typeface="Times New Roman" panose="02020603050405020304" pitchFamily="18" charset="0"/>
                <a:cs typeface="Times New Roman" panose="02020603050405020304" pitchFamily="18" charset="0"/>
              </a:rPr>
              <a:t>Visual detection (flame color, shape, flicker) finds fires earlier than smoke/heat alone.</a:t>
            </a:r>
          </a:p>
          <a:p>
            <a:pPr algn="just">
              <a:buFont typeface="Wingdings" panose="05000000000000000000" pitchFamily="2" charset="2"/>
              <a:buChar char="q"/>
            </a:pPr>
            <a:r>
              <a:rPr lang="en-US" sz="2800" dirty="0">
                <a:solidFill>
                  <a:schemeClr val="tx1"/>
                </a:solidFill>
                <a:latin typeface="Times New Roman" panose="02020603050405020304" pitchFamily="18" charset="0"/>
                <a:cs typeface="Times New Roman" panose="02020603050405020304" pitchFamily="18" charset="0"/>
              </a:rPr>
              <a:t>Raspberry Pi + camera offers a low-cost way to monitor 24/7.</a:t>
            </a:r>
          </a:p>
          <a:p>
            <a:pPr algn="just">
              <a:buFont typeface="Wingdings" panose="05000000000000000000" pitchFamily="2" charset="2"/>
              <a:buChar char="q"/>
            </a:pPr>
            <a:r>
              <a:rPr lang="en-US" sz="2800" dirty="0">
                <a:solidFill>
                  <a:schemeClr val="tx1"/>
                </a:solidFill>
                <a:latin typeface="Times New Roman" panose="02020603050405020304" pitchFamily="18" charset="0"/>
                <a:cs typeface="Times New Roman" panose="02020603050405020304" pitchFamily="18" charset="0"/>
              </a:rPr>
              <a:t>Tune the AI to avoid too many false alarms while keeping sensitivity high.</a:t>
            </a:r>
          </a:p>
          <a:p>
            <a:pPr algn="just">
              <a:buFont typeface="Wingdings" panose="05000000000000000000" pitchFamily="2" charset="2"/>
              <a:buChar char="q"/>
            </a:pPr>
            <a:r>
              <a:rPr lang="en-US" sz="2800" dirty="0">
                <a:solidFill>
                  <a:schemeClr val="tx1"/>
                </a:solidFill>
                <a:latin typeface="Times New Roman" panose="02020603050405020304" pitchFamily="18" charset="0"/>
                <a:cs typeface="Times New Roman" panose="02020603050405020304" pitchFamily="18" charset="0"/>
              </a:rPr>
              <a:t>Clear alerts are essential for real-world use and scaling.</a:t>
            </a:r>
            <a:endParaRPr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FE252E-BE52-0FBE-D923-BA464330121F}"/>
              </a:ext>
            </a:extLst>
          </p:cNvPr>
          <p:cNvPicPr>
            <a:picLocks noGrp="1" noChangeAspect="1"/>
          </p:cNvPicPr>
          <p:nvPr>
            <p:ph idx="1"/>
          </p:nvPr>
        </p:nvPicPr>
        <p:blipFill>
          <a:blip r:embed="rId2"/>
          <a:stretch>
            <a:fillRect/>
          </a:stretch>
        </p:blipFill>
        <p:spPr>
          <a:xfrm>
            <a:off x="0" y="758553"/>
            <a:ext cx="9144000" cy="5583253"/>
          </a:xfrm>
        </p:spPr>
      </p:pic>
      <p:sp>
        <p:nvSpPr>
          <p:cNvPr id="4" name="Title 1">
            <a:extLst>
              <a:ext uri="{FF2B5EF4-FFF2-40B4-BE49-F238E27FC236}">
                <a16:creationId xmlns:a16="http://schemas.microsoft.com/office/drawing/2014/main" id="{46A604D3-6DCA-D404-F7E3-9CA872455463}"/>
              </a:ext>
            </a:extLst>
          </p:cNvPr>
          <p:cNvSpPr>
            <a:spLocks noGrp="1"/>
          </p:cNvSpPr>
          <p:nvPr>
            <p:ph type="title"/>
          </p:nvPr>
        </p:nvSpPr>
        <p:spPr>
          <a:xfrm>
            <a:off x="800100" y="268408"/>
            <a:ext cx="7543800" cy="490145"/>
          </a:xfrm>
        </p:spPr>
        <p:txBody>
          <a:bodyPr>
            <a:normAutofit fontScale="90000"/>
          </a:bodyPr>
          <a:lstStyle/>
          <a:p>
            <a:r>
              <a:rPr lang="en-US" dirty="0" err="1">
                <a:solidFill>
                  <a:srgbClr val="C00000"/>
                </a:solidFill>
              </a:rPr>
              <a:t>Cont</a:t>
            </a:r>
            <a:r>
              <a:rPr lang="en-US" dirty="0">
                <a:solidFill>
                  <a:srgbClr val="C00000"/>
                </a:solidFill>
              </a:rPr>
              <a:t>__</a:t>
            </a:r>
          </a:p>
        </p:txBody>
      </p:sp>
    </p:spTree>
    <p:extLst>
      <p:ext uri="{BB962C8B-B14F-4D97-AF65-F5344CB8AC3E}">
        <p14:creationId xmlns:p14="http://schemas.microsoft.com/office/powerpoint/2010/main" val="1353486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3D6E0-B353-3D83-E0B4-4BD36D5BCD8E}"/>
              </a:ext>
            </a:extLst>
          </p:cNvPr>
          <p:cNvSpPr>
            <a:spLocks noGrp="1"/>
          </p:cNvSpPr>
          <p:nvPr>
            <p:ph type="title"/>
          </p:nvPr>
        </p:nvSpPr>
        <p:spPr>
          <a:xfrm>
            <a:off x="822960" y="266942"/>
            <a:ext cx="7543800" cy="254168"/>
          </a:xfrm>
        </p:spPr>
        <p:txBody>
          <a:bodyPr>
            <a:normAutofit fontScale="90000"/>
          </a:bodyPr>
          <a:lstStyle/>
          <a:p>
            <a:r>
              <a:rPr lang="en-US" dirty="0" err="1">
                <a:solidFill>
                  <a:srgbClr val="C00000"/>
                </a:solidFill>
              </a:rPr>
              <a:t>Cont</a:t>
            </a:r>
            <a:r>
              <a:rPr lang="en-US" dirty="0">
                <a:solidFill>
                  <a:srgbClr val="C00000"/>
                </a:solidFill>
              </a:rPr>
              <a:t>__</a:t>
            </a:r>
            <a:endParaRPr lang="en-US" dirty="0"/>
          </a:p>
        </p:txBody>
      </p:sp>
      <p:sp>
        <p:nvSpPr>
          <p:cNvPr id="3" name="Content Placeholder 2">
            <a:extLst>
              <a:ext uri="{FF2B5EF4-FFF2-40B4-BE49-F238E27FC236}">
                <a16:creationId xmlns:a16="http://schemas.microsoft.com/office/drawing/2014/main" id="{5100C98F-2924-2634-B7B5-326C20CBA8B4}"/>
              </a:ext>
            </a:extLst>
          </p:cNvPr>
          <p:cNvSpPr>
            <a:spLocks noGrp="1"/>
          </p:cNvSpPr>
          <p:nvPr>
            <p:ph idx="1"/>
          </p:nvPr>
        </p:nvSpPr>
        <p:spPr>
          <a:xfrm>
            <a:off x="619433" y="993058"/>
            <a:ext cx="8209936" cy="5171768"/>
          </a:xfrm>
        </p:spPr>
        <p:txBody>
          <a:bodyPr>
            <a:normAutofit/>
          </a:bodyPr>
          <a:lstStyle/>
          <a:p>
            <a:pPr algn="just"/>
            <a:r>
              <a:rPr lang="en-US" sz="2400" b="1" dirty="0">
                <a:solidFill>
                  <a:schemeClr val="tx1"/>
                </a:solidFill>
                <a:latin typeface="Times New Roman" panose="02020603050405020304" pitchFamily="18" charset="0"/>
                <a:cs typeface="Times New Roman" panose="02020603050405020304" pitchFamily="18" charset="0"/>
              </a:rPr>
              <a:t>Public Deployment Test using Webcam</a:t>
            </a:r>
          </a:p>
          <a:p>
            <a:pPr algn="just"/>
            <a:endParaRPr lang="en-US" sz="2400"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webcam access usually doesn’t work when deployed publicly on cloud platforms like </a:t>
            </a:r>
            <a:r>
              <a:rPr lang="en-US" sz="2400" dirty="0" err="1">
                <a:solidFill>
                  <a:schemeClr val="tx1"/>
                </a:solidFill>
                <a:latin typeface="Times New Roman" panose="02020603050405020304" pitchFamily="18" charset="0"/>
                <a:cs typeface="Times New Roman" panose="02020603050405020304" pitchFamily="18" charset="0"/>
              </a:rPr>
              <a:t>Streamlit</a:t>
            </a:r>
            <a:r>
              <a:rPr lang="en-US" sz="2400" dirty="0">
                <a:solidFill>
                  <a:schemeClr val="tx1"/>
                </a:solidFill>
                <a:latin typeface="Times New Roman" panose="02020603050405020304" pitchFamily="18" charset="0"/>
                <a:cs typeface="Times New Roman" panose="02020603050405020304" pitchFamily="18" charset="0"/>
              </a:rPr>
              <a:t> Cloud or GitHub Pages</a:t>
            </a:r>
          </a:p>
          <a:p>
            <a:pPr marL="0" indent="0" algn="just">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The webcam is part of the computer. </a:t>
            </a:r>
            <a:r>
              <a:rPr lang="en-US" sz="2400" dirty="0" err="1">
                <a:solidFill>
                  <a:schemeClr val="tx1"/>
                </a:solidFill>
                <a:latin typeface="Times New Roman" panose="02020603050405020304" pitchFamily="18" charset="0"/>
                <a:cs typeface="Times New Roman" panose="02020603050405020304" pitchFamily="18" charset="0"/>
              </a:rPr>
              <a:t>Streamlit</a:t>
            </a:r>
            <a:r>
              <a:rPr lang="en-US" sz="2400" dirty="0">
                <a:solidFill>
                  <a:schemeClr val="tx1"/>
                </a:solidFill>
                <a:latin typeface="Times New Roman" panose="02020603050405020304" pitchFamily="18" charset="0"/>
                <a:cs typeface="Times New Roman" panose="02020603050405020304" pitchFamily="18" charset="0"/>
              </a:rPr>
              <a:t> running on the cloud </a:t>
            </a:r>
            <a:r>
              <a:rPr lang="en-US" sz="2400" b="1" dirty="0">
                <a:solidFill>
                  <a:schemeClr val="tx1"/>
                </a:solidFill>
                <a:latin typeface="Times New Roman" panose="02020603050405020304" pitchFamily="18" charset="0"/>
                <a:cs typeface="Times New Roman" panose="02020603050405020304" pitchFamily="18" charset="0"/>
              </a:rPr>
              <a:t>cannot access the local webcam</a:t>
            </a:r>
            <a:r>
              <a:rPr lang="en-US" sz="2400" dirty="0">
                <a:solidFill>
                  <a:schemeClr val="tx1"/>
                </a:solidFill>
                <a:latin typeface="Times New Roman" panose="02020603050405020304" pitchFamily="18" charset="0"/>
                <a:cs typeface="Times New Roman" panose="02020603050405020304" pitchFamily="18" charset="0"/>
              </a:rPr>
              <a:t>.</a:t>
            </a:r>
          </a:p>
          <a:p>
            <a:pPr marL="0" indent="0" algn="just">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400" b="1" dirty="0" err="1">
                <a:solidFill>
                  <a:schemeClr val="tx1"/>
                </a:solidFill>
                <a:latin typeface="Times New Roman" panose="02020603050405020304" pitchFamily="18" charset="0"/>
                <a:cs typeface="Times New Roman" panose="02020603050405020304" pitchFamily="18" charset="0"/>
              </a:rPr>
              <a:t>Streamlit</a:t>
            </a:r>
            <a:r>
              <a:rPr lang="en-US" sz="2400" b="1" dirty="0">
                <a:solidFill>
                  <a:schemeClr val="tx1"/>
                </a:solidFill>
                <a:latin typeface="Times New Roman" panose="02020603050405020304" pitchFamily="18" charset="0"/>
                <a:cs typeface="Times New Roman" panose="02020603050405020304" pitchFamily="18" charset="0"/>
              </a:rPr>
              <a:t> Cloud / public hosting </a:t>
            </a:r>
            <a:r>
              <a:rPr lang="en-US" sz="2400" dirty="0">
                <a:solidFill>
                  <a:schemeClr val="tx1"/>
                </a:solidFill>
                <a:latin typeface="Times New Roman" panose="02020603050405020304" pitchFamily="18" charset="0"/>
                <a:cs typeface="Times New Roman" panose="02020603050405020304" pitchFamily="18" charset="0"/>
              </a:rPr>
              <a:t>is remote app runs on a server in the cloud. The server has no access to the personal camera.</a:t>
            </a:r>
          </a:p>
          <a:p>
            <a:pPr marL="0" indent="0">
              <a:buNone/>
            </a:pPr>
            <a:endParaRPr lang="en-US" dirty="0">
              <a:solidFill>
                <a:schemeClr val="tx1"/>
              </a:solidFill>
            </a:endParaRPr>
          </a:p>
        </p:txBody>
      </p:sp>
    </p:spTree>
    <p:extLst>
      <p:ext uri="{BB962C8B-B14F-4D97-AF65-F5344CB8AC3E}">
        <p14:creationId xmlns:p14="http://schemas.microsoft.com/office/powerpoint/2010/main" val="393630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0F122-BD6C-0A7D-D155-68325996DEBE}"/>
              </a:ext>
            </a:extLst>
          </p:cNvPr>
          <p:cNvSpPr>
            <a:spLocks noGrp="1"/>
          </p:cNvSpPr>
          <p:nvPr>
            <p:ph type="title"/>
          </p:nvPr>
        </p:nvSpPr>
        <p:spPr>
          <a:xfrm>
            <a:off x="822960" y="286605"/>
            <a:ext cx="7543800" cy="322996"/>
          </a:xfrm>
        </p:spPr>
        <p:txBody>
          <a:bodyPr>
            <a:normAutofit fontScale="90000"/>
          </a:bodyPr>
          <a:lstStyle/>
          <a:p>
            <a:r>
              <a:rPr lang="en-US" dirty="0" err="1">
                <a:solidFill>
                  <a:srgbClr val="C00000"/>
                </a:solidFill>
              </a:rPr>
              <a:t>Cont</a:t>
            </a:r>
            <a:r>
              <a:rPr lang="en-US" dirty="0">
                <a:solidFill>
                  <a:srgbClr val="C00000"/>
                </a:solidFill>
              </a:rPr>
              <a:t>__</a:t>
            </a:r>
            <a:endParaRPr lang="en-US" dirty="0"/>
          </a:p>
        </p:txBody>
      </p:sp>
      <p:sp>
        <p:nvSpPr>
          <p:cNvPr id="5" name="Content Placeholder 4">
            <a:extLst>
              <a:ext uri="{FF2B5EF4-FFF2-40B4-BE49-F238E27FC236}">
                <a16:creationId xmlns:a16="http://schemas.microsoft.com/office/drawing/2014/main" id="{A3A29242-F85D-8C03-94FE-66AC702CCA6D}"/>
              </a:ext>
            </a:extLst>
          </p:cNvPr>
          <p:cNvSpPr>
            <a:spLocks noGrp="1"/>
          </p:cNvSpPr>
          <p:nvPr>
            <p:ph idx="1"/>
          </p:nvPr>
        </p:nvSpPr>
        <p:spPr>
          <a:xfrm>
            <a:off x="822959" y="609601"/>
            <a:ext cx="7543801" cy="5259493"/>
          </a:xfrm>
        </p:spPr>
        <p:txBody>
          <a:bodyPr>
            <a:normAutofit/>
          </a:bodyPr>
          <a:lstStyle/>
          <a:p>
            <a:r>
              <a:rPr lang="en-US" sz="2400" b="1" dirty="0">
                <a:solidFill>
                  <a:schemeClr val="tx1"/>
                </a:solidFill>
                <a:latin typeface="Times New Roman" panose="02020603050405020304" pitchFamily="18" charset="0"/>
                <a:cs typeface="Times New Roman" panose="02020603050405020304" pitchFamily="18" charset="0"/>
              </a:rPr>
              <a:t>Webcam to public host deployment</a:t>
            </a:r>
          </a:p>
        </p:txBody>
      </p:sp>
      <p:pic>
        <p:nvPicPr>
          <p:cNvPr id="6" name="Content Placeholder 7">
            <a:extLst>
              <a:ext uri="{FF2B5EF4-FFF2-40B4-BE49-F238E27FC236}">
                <a16:creationId xmlns:a16="http://schemas.microsoft.com/office/drawing/2014/main" id="{8BA1EC4F-3BA1-DD9A-25EB-FE2B6131CC11}"/>
              </a:ext>
            </a:extLst>
          </p:cNvPr>
          <p:cNvPicPr>
            <a:picLocks noChangeAspect="1"/>
          </p:cNvPicPr>
          <p:nvPr/>
        </p:nvPicPr>
        <p:blipFill>
          <a:blip r:embed="rId2"/>
          <a:stretch>
            <a:fillRect/>
          </a:stretch>
        </p:blipFill>
        <p:spPr>
          <a:xfrm>
            <a:off x="0" y="1072481"/>
            <a:ext cx="9144000" cy="5259493"/>
          </a:xfrm>
          <a:prstGeom prst="rect">
            <a:avLst/>
          </a:prstGeom>
        </p:spPr>
      </p:pic>
    </p:spTree>
    <p:extLst>
      <p:ext uri="{BB962C8B-B14F-4D97-AF65-F5344CB8AC3E}">
        <p14:creationId xmlns:p14="http://schemas.microsoft.com/office/powerpoint/2010/main" val="9873902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8B59-DEB8-AF23-0071-777055F45F97}"/>
              </a:ext>
            </a:extLst>
          </p:cNvPr>
          <p:cNvSpPr>
            <a:spLocks noGrp="1"/>
          </p:cNvSpPr>
          <p:nvPr>
            <p:ph type="ctrTitle"/>
          </p:nvPr>
        </p:nvSpPr>
        <p:spPr/>
        <p:txBody>
          <a:bodyPr>
            <a:normAutofit/>
          </a:bodyPr>
          <a:lstStyle/>
          <a:p>
            <a:pPr algn="ctr"/>
            <a:r>
              <a:rPr lang="en-US" sz="9600" dirty="0">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1867693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28F0-AC8F-A1D7-7EC5-8EE2514AEA53}"/>
              </a:ext>
            </a:extLst>
          </p:cNvPr>
          <p:cNvSpPr>
            <a:spLocks noGrp="1"/>
          </p:cNvSpPr>
          <p:nvPr>
            <p:ph type="title"/>
          </p:nvPr>
        </p:nvSpPr>
        <p:spPr>
          <a:xfrm>
            <a:off x="822960" y="286605"/>
            <a:ext cx="7543800" cy="1035420"/>
          </a:xfrm>
        </p:spPr>
        <p:txBody>
          <a:bodyPr/>
          <a:lstStyle/>
          <a:p>
            <a:r>
              <a:rPr lang="en-US" b="1" dirty="0">
                <a:solidFill>
                  <a:schemeClr val="tx1"/>
                </a:solidFill>
                <a:latin typeface="Times New Roman" panose="02020603050405020304" pitchFamily="18" charset="0"/>
                <a:cs typeface="Times New Roman" panose="02020603050405020304" pitchFamily="18" charset="0"/>
              </a:rPr>
              <a:t>Chosen  Dataset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A5D320A-9A0E-047B-2DC2-5221A2CE38FA}"/>
              </a:ext>
            </a:extLst>
          </p:cNvPr>
          <p:cNvSpPr>
            <a:spLocks noGrp="1"/>
          </p:cNvSpPr>
          <p:nvPr>
            <p:ph idx="1"/>
          </p:nvPr>
        </p:nvSpPr>
        <p:spPr>
          <a:xfrm>
            <a:off x="822959" y="1845734"/>
            <a:ext cx="7543801" cy="4725662"/>
          </a:xfrm>
        </p:spPr>
        <p:txBody>
          <a:bodyPr>
            <a:normAutofit/>
          </a:bodyPr>
          <a:lstStyle/>
          <a:p>
            <a:pPr algn="just"/>
            <a:r>
              <a:rPr lang="en-US" sz="3200" dirty="0">
                <a:solidFill>
                  <a:schemeClr val="tx1"/>
                </a:solidFill>
                <a:latin typeface="Times New Roman" panose="02020603050405020304" pitchFamily="18" charset="0"/>
                <a:cs typeface="Times New Roman" panose="02020603050405020304" pitchFamily="18" charset="0"/>
              </a:rPr>
              <a:t>The dataset is called </a:t>
            </a:r>
            <a:r>
              <a:rPr lang="en-US" sz="3200" b="1" dirty="0">
                <a:solidFill>
                  <a:schemeClr val="tx1"/>
                </a:solidFill>
                <a:latin typeface="Times New Roman" panose="02020603050405020304" pitchFamily="18" charset="0"/>
                <a:cs typeface="Times New Roman" panose="02020603050405020304" pitchFamily="18" charset="0"/>
              </a:rPr>
              <a:t>Fire Detection</a:t>
            </a:r>
            <a:r>
              <a:rPr lang="en-US" sz="3200" dirty="0">
                <a:solidFill>
                  <a:schemeClr val="tx1"/>
                </a:solidFill>
                <a:latin typeface="Times New Roman" panose="02020603050405020304" pitchFamily="18" charset="0"/>
                <a:cs typeface="Times New Roman" panose="02020603050405020304" pitchFamily="18" charset="0"/>
              </a:rPr>
              <a:t> and is hosted on </a:t>
            </a:r>
            <a:r>
              <a:rPr lang="en-US" sz="3200" dirty="0" err="1">
                <a:solidFill>
                  <a:schemeClr val="tx1"/>
                </a:solidFill>
                <a:latin typeface="Times New Roman" panose="02020603050405020304" pitchFamily="18" charset="0"/>
                <a:cs typeface="Times New Roman" panose="02020603050405020304" pitchFamily="18" charset="0"/>
              </a:rPr>
              <a:t>Roboflow</a:t>
            </a:r>
            <a:r>
              <a:rPr lang="en-US" sz="3200" dirty="0">
                <a:solidFill>
                  <a:schemeClr val="tx1"/>
                </a:solidFill>
                <a:latin typeface="Times New Roman" panose="02020603050405020304" pitchFamily="18" charset="0"/>
                <a:cs typeface="Times New Roman" panose="02020603050405020304" pitchFamily="18" charset="0"/>
              </a:rPr>
              <a:t> Universe. It is a computer vision dataset designed for the classification (fire/no fire) and detection of fire.</a:t>
            </a:r>
          </a:p>
          <a:p>
            <a:pPr algn="just"/>
            <a:endParaRPr lang="en-US" sz="3300" dirty="0">
              <a:solidFill>
                <a:schemeClr val="tx1"/>
              </a:solidFill>
              <a:latin typeface="Times New Roman" panose="02020603050405020304" pitchFamily="18" charset="0"/>
              <a:cs typeface="Times New Roman" panose="02020603050405020304" pitchFamily="18" charset="0"/>
            </a:endParaRPr>
          </a:p>
          <a:p>
            <a:r>
              <a:rPr lang="en-US" sz="3300" dirty="0">
                <a:solidFill>
                  <a:schemeClr val="tx1"/>
                </a:solidFill>
                <a:latin typeface="Times New Roman" panose="02020603050405020304" pitchFamily="18" charset="0"/>
                <a:cs typeface="Times New Roman" panose="02020603050405020304" pitchFamily="18" charset="0"/>
              </a:rPr>
              <a:t>Link to dataset: </a:t>
            </a:r>
            <a:r>
              <a:rPr lang="en-US" sz="3200" u="sng"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fire detection</a:t>
            </a:r>
            <a:endParaRPr lang="en-US" sz="3200" u="sng" dirty="0">
              <a:solidFill>
                <a:srgbClr val="0070C0"/>
              </a:solidFill>
              <a:latin typeface="Times New Roman" panose="02020603050405020304" pitchFamily="18" charset="0"/>
              <a:cs typeface="Times New Roman" panose="02020603050405020304" pitchFamily="18" charset="0"/>
            </a:endParaRP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673168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79488"/>
          </a:xfrm>
        </p:spPr>
        <p:txBody>
          <a:bodyPr>
            <a:normAutofit/>
          </a:bodyPr>
          <a:lstStyle/>
          <a:p>
            <a:r>
              <a:rPr b="1" dirty="0">
                <a:solidFill>
                  <a:schemeClr val="tx1"/>
                </a:solidFill>
                <a:latin typeface="Times New Roman" panose="02020603050405020304" pitchFamily="18" charset="0"/>
                <a:cs typeface="Times New Roman" panose="02020603050405020304" pitchFamily="18" charset="0"/>
              </a:rPr>
              <a:t>Dataset Description </a:t>
            </a:r>
          </a:p>
        </p:txBody>
      </p:sp>
      <p:sp>
        <p:nvSpPr>
          <p:cNvPr id="3" name="Content Placeholder 2"/>
          <p:cNvSpPr>
            <a:spLocks noGrp="1"/>
          </p:cNvSpPr>
          <p:nvPr>
            <p:ph idx="1"/>
          </p:nvPr>
        </p:nvSpPr>
        <p:spPr>
          <a:xfrm>
            <a:off x="822959" y="1773716"/>
            <a:ext cx="7543801" cy="5084284"/>
          </a:xfrm>
        </p:spPr>
        <p:txBody>
          <a:bodyPr>
            <a:normAutofit/>
          </a:bodyPr>
          <a:lstStyle/>
          <a:p>
            <a:pPr lvl="0" algn="just"/>
            <a:r>
              <a:rPr lang="en-US" sz="3000" b="1" dirty="0">
                <a:solidFill>
                  <a:schemeClr val="tx1"/>
                </a:solidFill>
                <a:latin typeface="Times New Roman" panose="02020603050405020304" pitchFamily="18" charset="0"/>
                <a:cs typeface="Times New Roman" panose="02020603050405020304" pitchFamily="18" charset="0"/>
              </a:rPr>
              <a:t>Features:</a:t>
            </a:r>
            <a:r>
              <a:rPr lang="en-US" sz="3000" dirty="0">
                <a:solidFill>
                  <a:schemeClr val="tx1"/>
                </a:solidFill>
                <a:latin typeface="Times New Roman" panose="02020603050405020304" pitchFamily="18" charset="0"/>
                <a:cs typeface="Times New Roman" panose="02020603050405020304" pitchFamily="18" charset="0"/>
              </a:rPr>
              <a:t> </a:t>
            </a:r>
          </a:p>
          <a:p>
            <a:pPr lvl="0" algn="just"/>
            <a:r>
              <a:rPr lang="en-US" sz="3000" dirty="0">
                <a:solidFill>
                  <a:schemeClr val="tx1"/>
                </a:solidFill>
                <a:latin typeface="Times New Roman" panose="02020603050405020304" pitchFamily="18" charset="0"/>
                <a:cs typeface="Times New Roman" panose="02020603050405020304" pitchFamily="18" charset="0"/>
              </a:rPr>
              <a:t>The features of this dataset are the images themselves. Each image contains pixels that represent a real-world scene. </a:t>
            </a:r>
          </a:p>
          <a:p>
            <a:pPr lvl="0" algn="just"/>
            <a:r>
              <a:rPr lang="en-US" sz="3000" dirty="0">
                <a:solidFill>
                  <a:schemeClr val="tx1"/>
                </a:solidFill>
                <a:latin typeface="Times New Roman" panose="02020603050405020304" pitchFamily="18" charset="0"/>
                <a:cs typeface="Times New Roman" panose="02020603050405020304" pitchFamily="18" charset="0"/>
              </a:rPr>
              <a:t>The dataset also comes with bounding box annotations, which provide the location of the fire within the image. </a:t>
            </a:r>
          </a:p>
          <a:p>
            <a:pPr lvl="0" algn="just"/>
            <a:r>
              <a:rPr lang="en-US" sz="3000" dirty="0">
                <a:solidFill>
                  <a:schemeClr val="tx1"/>
                </a:solidFill>
                <a:latin typeface="Times New Roman" panose="02020603050405020304" pitchFamily="18" charset="0"/>
                <a:cs typeface="Times New Roman" panose="02020603050405020304" pitchFamily="18" charset="0"/>
              </a:rPr>
              <a:t>This is a crucial "feature" as it allows for both classification (is there fire?) and object detection (where is the fire?).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CF85-2649-78BC-34AD-16858D124B34}"/>
              </a:ext>
            </a:extLst>
          </p:cNvPr>
          <p:cNvSpPr>
            <a:spLocks noGrp="1"/>
          </p:cNvSpPr>
          <p:nvPr>
            <p:ph type="title"/>
          </p:nvPr>
        </p:nvSpPr>
        <p:spPr>
          <a:xfrm>
            <a:off x="822960" y="286604"/>
            <a:ext cx="7543800" cy="561695"/>
          </a:xfrm>
        </p:spPr>
        <p:txBody>
          <a:bodyPr>
            <a:normAutofit fontScale="90000"/>
          </a:bodyPr>
          <a:lstStyle/>
          <a:p>
            <a:r>
              <a:rPr lang="en-US" dirty="0" err="1">
                <a:solidFill>
                  <a:srgbClr val="C00000"/>
                </a:solidFill>
              </a:rPr>
              <a:t>Cont</a:t>
            </a:r>
            <a:r>
              <a:rPr lang="en-US" dirty="0">
                <a:solidFill>
                  <a:srgbClr val="C00000"/>
                </a:solidFill>
              </a:rPr>
              <a:t>__</a:t>
            </a:r>
          </a:p>
        </p:txBody>
      </p:sp>
      <p:sp>
        <p:nvSpPr>
          <p:cNvPr id="3" name="Content Placeholder 2">
            <a:extLst>
              <a:ext uri="{FF2B5EF4-FFF2-40B4-BE49-F238E27FC236}">
                <a16:creationId xmlns:a16="http://schemas.microsoft.com/office/drawing/2014/main" id="{AF557743-F2B1-9E58-A543-A85A422861EF}"/>
              </a:ext>
            </a:extLst>
          </p:cNvPr>
          <p:cNvSpPr>
            <a:spLocks noGrp="1"/>
          </p:cNvSpPr>
          <p:nvPr>
            <p:ph idx="1"/>
          </p:nvPr>
        </p:nvSpPr>
        <p:spPr>
          <a:xfrm>
            <a:off x="822959" y="1845734"/>
            <a:ext cx="7543801" cy="4725662"/>
          </a:xfrm>
        </p:spPr>
        <p:txBody>
          <a:bodyPr>
            <a:normAutofit lnSpcReduction="10000"/>
          </a:bodyPr>
          <a:lstStyle/>
          <a:p>
            <a:pPr lvl="0" algn="just"/>
            <a:r>
              <a:rPr lang="en-US" sz="3000" b="1" dirty="0">
                <a:solidFill>
                  <a:schemeClr val="tx1"/>
                </a:solidFill>
                <a:latin typeface="Times New Roman" panose="02020603050405020304" pitchFamily="18" charset="0"/>
                <a:cs typeface="Times New Roman" panose="02020603050405020304" pitchFamily="18" charset="0"/>
              </a:rPr>
              <a:t>Size:</a:t>
            </a:r>
            <a:r>
              <a:rPr lang="en-US" sz="3000" dirty="0">
                <a:solidFill>
                  <a:schemeClr val="tx1"/>
                </a:solidFill>
                <a:latin typeface="Times New Roman" panose="02020603050405020304" pitchFamily="18" charset="0"/>
                <a:cs typeface="Times New Roman" panose="02020603050405020304" pitchFamily="18" charset="0"/>
              </a:rPr>
              <a:t> </a:t>
            </a:r>
          </a:p>
          <a:p>
            <a:pPr lvl="0" algn="just"/>
            <a:r>
              <a:rPr lang="en-US" sz="3000" dirty="0">
                <a:solidFill>
                  <a:schemeClr val="tx1"/>
                </a:solidFill>
                <a:latin typeface="Times New Roman" panose="02020603050405020304" pitchFamily="18" charset="0"/>
                <a:cs typeface="Times New Roman" panose="02020603050405020304" pitchFamily="18" charset="0"/>
              </a:rPr>
              <a:t>The dataset is comprised of a total of </a:t>
            </a:r>
            <a:r>
              <a:rPr lang="en-US" sz="3000" b="1" dirty="0">
                <a:solidFill>
                  <a:schemeClr val="tx1"/>
                </a:solidFill>
                <a:latin typeface="Times New Roman" panose="02020603050405020304" pitchFamily="18" charset="0"/>
                <a:cs typeface="Times New Roman" panose="02020603050405020304" pitchFamily="18" charset="0"/>
              </a:rPr>
              <a:t>8,358 images</a:t>
            </a:r>
            <a:r>
              <a:rPr lang="en-US" sz="3000" dirty="0">
                <a:solidFill>
                  <a:schemeClr val="tx1"/>
                </a:solidFill>
                <a:latin typeface="Times New Roman" panose="02020603050405020304" pitchFamily="18" charset="0"/>
                <a:cs typeface="Times New Roman" panose="02020603050405020304" pitchFamily="18" charset="0"/>
              </a:rPr>
              <a:t>. It is already split into training, validation, and testing sets, which is a standard practice for machine learning projects.</a:t>
            </a:r>
          </a:p>
          <a:p>
            <a:pPr lvl="0" algn="just"/>
            <a:r>
              <a:rPr lang="en-US" sz="3000" dirty="0">
                <a:solidFill>
                  <a:schemeClr val="tx1"/>
                </a:solidFill>
                <a:latin typeface="Times New Roman" panose="02020603050405020304" pitchFamily="18" charset="0"/>
                <a:cs typeface="Times New Roman" panose="02020603050405020304" pitchFamily="18" charset="0"/>
              </a:rPr>
              <a:t>The distribution is as follows:</a:t>
            </a:r>
          </a:p>
          <a:p>
            <a:pPr lvl="0" algn="just"/>
            <a:endParaRPr lang="en-US" sz="3000" dirty="0">
              <a:solidFill>
                <a:schemeClr val="tx1"/>
              </a:solidFill>
              <a:latin typeface="Times New Roman" panose="02020603050405020304" pitchFamily="18" charset="0"/>
              <a:cs typeface="Times New Roman" panose="02020603050405020304" pitchFamily="18" charset="0"/>
            </a:endParaRPr>
          </a:p>
          <a:p>
            <a:pPr lvl="1" algn="just"/>
            <a:r>
              <a:rPr lang="en-US" sz="3000" b="1" dirty="0">
                <a:solidFill>
                  <a:schemeClr val="tx1"/>
                </a:solidFill>
                <a:latin typeface="Times New Roman" panose="02020603050405020304" pitchFamily="18" charset="0"/>
                <a:cs typeface="Times New Roman" panose="02020603050405020304" pitchFamily="18" charset="0"/>
              </a:rPr>
              <a:t>Training Set:</a:t>
            </a:r>
            <a:r>
              <a:rPr lang="en-US" sz="3000" dirty="0">
                <a:solidFill>
                  <a:schemeClr val="tx1"/>
                </a:solidFill>
                <a:latin typeface="Times New Roman" panose="02020603050405020304" pitchFamily="18" charset="0"/>
                <a:cs typeface="Times New Roman" panose="02020603050405020304" pitchFamily="18" charset="0"/>
              </a:rPr>
              <a:t> 6,686 images</a:t>
            </a:r>
          </a:p>
          <a:p>
            <a:pPr lvl="1" algn="just"/>
            <a:r>
              <a:rPr lang="en-US" sz="3000" b="1" dirty="0">
                <a:solidFill>
                  <a:schemeClr val="tx1"/>
                </a:solidFill>
                <a:latin typeface="Times New Roman" panose="02020603050405020304" pitchFamily="18" charset="0"/>
                <a:cs typeface="Times New Roman" panose="02020603050405020304" pitchFamily="18" charset="0"/>
              </a:rPr>
              <a:t>Validation Set:</a:t>
            </a:r>
            <a:r>
              <a:rPr lang="en-US" sz="3000" dirty="0">
                <a:solidFill>
                  <a:schemeClr val="tx1"/>
                </a:solidFill>
                <a:latin typeface="Times New Roman" panose="02020603050405020304" pitchFamily="18" charset="0"/>
                <a:cs typeface="Times New Roman" panose="02020603050405020304" pitchFamily="18" charset="0"/>
              </a:rPr>
              <a:t> 836 images</a:t>
            </a:r>
          </a:p>
          <a:p>
            <a:pPr lvl="1" algn="just"/>
            <a:r>
              <a:rPr lang="en-US" sz="3000" b="1" dirty="0">
                <a:solidFill>
                  <a:schemeClr val="tx1"/>
                </a:solidFill>
                <a:latin typeface="Times New Roman" panose="02020603050405020304" pitchFamily="18" charset="0"/>
                <a:cs typeface="Times New Roman" panose="02020603050405020304" pitchFamily="18" charset="0"/>
              </a:rPr>
              <a:t>Testing Set:</a:t>
            </a:r>
            <a:r>
              <a:rPr lang="en-US" sz="3000" dirty="0">
                <a:solidFill>
                  <a:schemeClr val="tx1"/>
                </a:solidFill>
                <a:latin typeface="Times New Roman" panose="02020603050405020304" pitchFamily="18" charset="0"/>
                <a:cs typeface="Times New Roman" panose="02020603050405020304" pitchFamily="18" charset="0"/>
              </a:rPr>
              <a:t> 836 images</a:t>
            </a:r>
          </a:p>
          <a:p>
            <a:endParaRPr lang="en-US" dirty="0"/>
          </a:p>
        </p:txBody>
      </p:sp>
    </p:spTree>
    <p:extLst>
      <p:ext uri="{BB962C8B-B14F-4D97-AF65-F5344CB8AC3E}">
        <p14:creationId xmlns:p14="http://schemas.microsoft.com/office/powerpoint/2010/main" val="1861359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550678"/>
          </a:xfrm>
        </p:spPr>
        <p:txBody>
          <a:bodyPr>
            <a:normAutofit fontScale="90000"/>
          </a:bodyPr>
          <a:lstStyle/>
          <a:p>
            <a:r>
              <a:rPr lang="en-US" dirty="0" err="1">
                <a:solidFill>
                  <a:srgbClr val="C00000"/>
                </a:solidFill>
              </a:rPr>
              <a:t>Cont</a:t>
            </a:r>
            <a:r>
              <a:rPr lang="en-US" dirty="0">
                <a:solidFill>
                  <a:srgbClr val="C00000"/>
                </a:solidFill>
              </a:rPr>
              <a:t>__</a:t>
            </a:r>
            <a:endParaRPr dirty="0">
              <a:solidFill>
                <a:srgbClr val="C00000"/>
              </a:solidFill>
            </a:endParaRPr>
          </a:p>
        </p:txBody>
      </p:sp>
      <p:sp>
        <p:nvSpPr>
          <p:cNvPr id="3" name="Content Placeholder 2"/>
          <p:cNvSpPr>
            <a:spLocks noGrp="1"/>
          </p:cNvSpPr>
          <p:nvPr>
            <p:ph idx="1"/>
          </p:nvPr>
        </p:nvSpPr>
        <p:spPr>
          <a:xfrm>
            <a:off x="822959" y="1845734"/>
            <a:ext cx="7543801" cy="4499982"/>
          </a:xfrm>
        </p:spPr>
        <p:txBody>
          <a:bodyPr/>
          <a:lstStyle/>
          <a:p>
            <a:pPr algn="just"/>
            <a:r>
              <a:rPr lang="en-US" sz="3000" b="1" dirty="0">
                <a:solidFill>
                  <a:schemeClr val="tx1"/>
                </a:solidFill>
                <a:latin typeface="Times New Roman" panose="02020603050405020304" pitchFamily="18" charset="0"/>
                <a:cs typeface="Times New Roman" panose="02020603050405020304" pitchFamily="18" charset="0"/>
              </a:rPr>
              <a:t>Target Variable:</a:t>
            </a:r>
            <a:r>
              <a:rPr lang="en-US" sz="3000" dirty="0">
                <a:solidFill>
                  <a:schemeClr val="tx1"/>
                </a:solidFill>
                <a:latin typeface="Times New Roman" panose="02020603050405020304" pitchFamily="18" charset="0"/>
                <a:cs typeface="Times New Roman" panose="02020603050405020304" pitchFamily="18" charset="0"/>
              </a:rPr>
              <a:t> </a:t>
            </a:r>
          </a:p>
          <a:p>
            <a:pPr algn="just"/>
            <a:r>
              <a:rPr lang="en-US" sz="3000" dirty="0">
                <a:solidFill>
                  <a:schemeClr val="tx1"/>
                </a:solidFill>
                <a:latin typeface="Times New Roman" panose="02020603050405020304" pitchFamily="18" charset="0"/>
                <a:cs typeface="Times New Roman" panose="02020603050405020304" pitchFamily="18" charset="0"/>
              </a:rPr>
              <a:t>The target variable is the presence and location of fire within an image. </a:t>
            </a:r>
          </a:p>
          <a:p>
            <a:pPr algn="just"/>
            <a:r>
              <a:rPr lang="en-US" sz="3000" dirty="0">
                <a:solidFill>
                  <a:schemeClr val="tx1"/>
                </a:solidFill>
                <a:latin typeface="Times New Roman" panose="02020603050405020304" pitchFamily="18" charset="0"/>
                <a:cs typeface="Times New Roman" panose="02020603050405020304" pitchFamily="18" charset="0"/>
              </a:rPr>
              <a:t>This is a </a:t>
            </a:r>
            <a:r>
              <a:rPr lang="en-US" sz="3000" b="1" dirty="0">
                <a:solidFill>
                  <a:schemeClr val="tx1"/>
                </a:solidFill>
                <a:latin typeface="Times New Roman" panose="02020603050405020304" pitchFamily="18" charset="0"/>
                <a:cs typeface="Times New Roman" panose="02020603050405020304" pitchFamily="18" charset="0"/>
              </a:rPr>
              <a:t>binary classification</a:t>
            </a:r>
            <a:r>
              <a:rPr lang="en-US" sz="3000" dirty="0">
                <a:solidFill>
                  <a:schemeClr val="tx1"/>
                </a:solidFill>
                <a:latin typeface="Times New Roman" panose="02020603050405020304" pitchFamily="18" charset="0"/>
                <a:cs typeface="Times New Roman" panose="02020603050405020304" pitchFamily="18" charset="0"/>
              </a:rPr>
              <a:t> task (fire or no-fire) and an </a:t>
            </a:r>
            <a:r>
              <a:rPr lang="en-US" sz="3000" b="1" dirty="0">
                <a:solidFill>
                  <a:schemeClr val="tx1"/>
                </a:solidFill>
                <a:latin typeface="Times New Roman" panose="02020603050405020304" pitchFamily="18" charset="0"/>
                <a:cs typeface="Times New Roman" panose="02020603050405020304" pitchFamily="18" charset="0"/>
              </a:rPr>
              <a:t>object detection</a:t>
            </a:r>
            <a:r>
              <a:rPr lang="en-US" sz="3000" dirty="0">
                <a:solidFill>
                  <a:schemeClr val="tx1"/>
                </a:solidFill>
                <a:latin typeface="Times New Roman" panose="02020603050405020304" pitchFamily="18" charset="0"/>
                <a:cs typeface="Times New Roman" panose="02020603050405020304" pitchFamily="18" charset="0"/>
              </a:rPr>
              <a:t> task (locating the fire with a bounding box). </a:t>
            </a:r>
          </a:p>
          <a:p>
            <a:pPr algn="just"/>
            <a:r>
              <a:rPr lang="en-US" sz="3000" dirty="0">
                <a:solidFill>
                  <a:schemeClr val="tx1"/>
                </a:solidFill>
                <a:latin typeface="Times New Roman" panose="02020603050405020304" pitchFamily="18" charset="0"/>
                <a:cs typeface="Times New Roman" panose="02020603050405020304" pitchFamily="18" charset="0"/>
              </a:rPr>
              <a:t>The images are labeled with either 'fire' or 'smoke'.</a:t>
            </a:r>
          </a:p>
          <a:p>
            <a:endParaRPr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389</TotalTime>
  <Words>1793</Words>
  <Application>Microsoft Office PowerPoint</Application>
  <PresentationFormat>On-screen Show (4:3)</PresentationFormat>
  <Paragraphs>207</Paragraphs>
  <Slides>53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Bahnschrift SemiBold Condensed</vt:lpstr>
      <vt:lpstr>Calibri</vt:lpstr>
      <vt:lpstr>Calibri Light</vt:lpstr>
      <vt:lpstr>Cambria</vt:lpstr>
      <vt:lpstr>Times New Roman</vt:lpstr>
      <vt:lpstr>Wingdings</vt:lpstr>
      <vt:lpstr>Retrospect</vt:lpstr>
      <vt:lpstr>PowerPoint Presentation</vt:lpstr>
      <vt:lpstr>AI-Based Early  Fire Detection using Image Processing</vt:lpstr>
      <vt:lpstr>Problem Statement</vt:lpstr>
      <vt:lpstr>Why this Problem is Important? </vt:lpstr>
      <vt:lpstr>Insights from Solving It</vt:lpstr>
      <vt:lpstr>Chosen  Dataset</vt:lpstr>
      <vt:lpstr>Dataset Description </vt:lpstr>
      <vt:lpstr>Cont__</vt:lpstr>
      <vt:lpstr>Cont__</vt:lpstr>
      <vt:lpstr>Exploratory Data Analysis (EDA) </vt:lpstr>
      <vt:lpstr>Bar Charts for Class Distribution</vt:lpstr>
      <vt:lpstr>Histograms (bounding box dimensions)</vt:lpstr>
      <vt:lpstr>Cont__</vt:lpstr>
      <vt:lpstr>Box Plots (Pixel Intensity by Class)</vt:lpstr>
      <vt:lpstr>Cont__</vt:lpstr>
      <vt:lpstr>Scatter Plots</vt:lpstr>
      <vt:lpstr>Feature Engineering Techniques </vt:lpstr>
      <vt:lpstr>Cont__</vt:lpstr>
      <vt:lpstr>Cont__</vt:lpstr>
      <vt:lpstr>Cont__</vt:lpstr>
      <vt:lpstr>Cont__</vt:lpstr>
      <vt:lpstr>Cont__</vt:lpstr>
      <vt:lpstr>PowerPoint Presentation</vt:lpstr>
      <vt:lpstr>Model building and evaluation process </vt:lpstr>
      <vt:lpstr>Cont__</vt:lpstr>
      <vt:lpstr>Cont__</vt:lpstr>
      <vt:lpstr>Cont__</vt:lpstr>
      <vt:lpstr>Step4: Training the dataset </vt:lpstr>
      <vt:lpstr>Cont__</vt:lpstr>
      <vt:lpstr>Cont__</vt:lpstr>
      <vt:lpstr>Cont__</vt:lpstr>
      <vt:lpstr>Cont__ </vt:lpstr>
      <vt:lpstr>Cont__</vt:lpstr>
      <vt:lpstr>Cont__</vt:lpstr>
      <vt:lpstr>Cont__</vt:lpstr>
      <vt:lpstr>Cont__</vt:lpstr>
      <vt:lpstr>Cont__</vt:lpstr>
      <vt:lpstr>Cont__</vt:lpstr>
      <vt:lpstr>Model deployment </vt:lpstr>
      <vt:lpstr>Cont__</vt:lpstr>
      <vt:lpstr>Cont__</vt:lpstr>
      <vt:lpstr>Cont__</vt:lpstr>
      <vt:lpstr>Cont__</vt:lpstr>
      <vt:lpstr>Cont__</vt:lpstr>
      <vt:lpstr>Cont__</vt:lpstr>
      <vt:lpstr>Cont__</vt:lpstr>
      <vt:lpstr>Cont___</vt:lpstr>
      <vt:lpstr>Cont__</vt:lpstr>
      <vt:lpstr>Cont__</vt:lpstr>
      <vt:lpstr>Cont__</vt:lpstr>
      <vt:lpstr>Cont__</vt:lpstr>
      <vt:lpstr>Cont__</vt:lpstr>
      <vt:lpstr> 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user</cp:lastModifiedBy>
  <cp:revision>29</cp:revision>
  <dcterms:created xsi:type="dcterms:W3CDTF">2013-01-27T09:14:16Z</dcterms:created>
  <dcterms:modified xsi:type="dcterms:W3CDTF">2025-10-02T16:00:50Z</dcterms:modified>
  <cp:category/>
</cp:coreProperties>
</file>